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9" r:id="rId5"/>
    <p:sldId id="372" r:id="rId6"/>
    <p:sldId id="422" r:id="rId7"/>
    <p:sldId id="461" r:id="rId8"/>
    <p:sldId id="463" r:id="rId9"/>
    <p:sldId id="464" r:id="rId10"/>
    <p:sldId id="462" r:id="rId11"/>
    <p:sldId id="471" r:id="rId12"/>
    <p:sldId id="467" r:id="rId13"/>
    <p:sldId id="468" r:id="rId14"/>
    <p:sldId id="470" r:id="rId15"/>
    <p:sldId id="469" r:id="rId16"/>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90" d="100"/>
          <a:sy n="90" d="100"/>
        </p:scale>
        <p:origin x="1022" y="58"/>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15-10-24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15-10-24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BDD4ACC6-E18E-4F9E-B1BC-6F01A0255BE9}" type="slidenum">
              <a:rPr lang="fr-BE" smtClean="0"/>
              <a:t>8</a:t>
            </a:fld>
            <a:endParaRPr lang="fr-BE" dirty="0"/>
          </a:p>
        </p:txBody>
      </p:sp>
    </p:spTree>
    <p:extLst>
      <p:ext uri="{BB962C8B-B14F-4D97-AF65-F5344CB8AC3E}">
        <p14:creationId xmlns:p14="http://schemas.microsoft.com/office/powerpoint/2010/main" val="4125777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15-10-24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normAutofit fontScale="92500"/>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r>
              <a:rPr lang="nl-NL" sz="1400" cap="all" dirty="0">
                <a:solidFill>
                  <a:srgbClr val="1F497D">
                    <a:lumMod val="75000"/>
                  </a:srgbClr>
                </a:solidFill>
              </a:rPr>
              <a:t> (</a:t>
            </a:r>
            <a:r>
              <a:rPr lang="nl-NL" sz="1400" cap="all" dirty="0" err="1">
                <a:solidFill>
                  <a:srgbClr val="1F497D">
                    <a:lumMod val="75000"/>
                  </a:srgbClr>
                </a:solidFill>
              </a:rPr>
              <a:t>partie</a:t>
            </a:r>
            <a:r>
              <a:rPr lang="nl-NL" sz="1400" cap="all" dirty="0">
                <a:solidFill>
                  <a:srgbClr val="1F497D">
                    <a:lumMod val="75000"/>
                  </a:srgbClr>
                </a:solidFill>
              </a:rPr>
              <a:t> 2) : </a:t>
            </a:r>
            <a:r>
              <a:rPr lang="nl-NL" sz="1400" cap="all" dirty="0" err="1">
                <a:solidFill>
                  <a:srgbClr val="1F497D">
                    <a:lumMod val="75000"/>
                  </a:srgbClr>
                </a:solidFill>
              </a:rPr>
              <a:t>workpackages</a:t>
            </a:r>
            <a:r>
              <a:rPr lang="nl-NL" sz="1400" cap="all" dirty="0">
                <a:solidFill>
                  <a:srgbClr val="1F497D">
                    <a:lumMod val="75000"/>
                  </a:srgbClr>
                </a:solidFill>
              </a:rPr>
              <a:t> et </a:t>
            </a:r>
            <a:r>
              <a:rPr lang="nl-NL" sz="1400" cap="all" dirty="0" err="1">
                <a:solidFill>
                  <a:srgbClr val="1F497D">
                    <a:lumMod val="75000"/>
                  </a:srgbClr>
                </a:solidFill>
              </a:rPr>
              <a:t>livrables</a:t>
            </a:r>
            <a:r>
              <a:rPr lang="nl-NL" sz="1400" cap="all" dirty="0">
                <a:solidFill>
                  <a:srgbClr val="1F497D">
                    <a:lumMod val="75000"/>
                  </a:srgbClr>
                </a:solidFill>
              </a:rPr>
              <a:t> </a:t>
            </a:r>
          </a:p>
          <a:p>
            <a:pPr algn="ctr"/>
            <a:r>
              <a:rPr lang="nl-NL" sz="1400" cap="all" dirty="0">
                <a:solidFill>
                  <a:srgbClr val="1F497D">
                    <a:lumMod val="75000"/>
                  </a:srgbClr>
                </a:solidFill>
              </a:rPr>
              <a:t>Infosessie geselecteerde projecten (deel 2) : </a:t>
            </a:r>
            <a:r>
              <a:rPr lang="nl-NL" sz="1400" cap="all" dirty="0" err="1">
                <a:solidFill>
                  <a:srgbClr val="1F497D">
                    <a:lumMod val="75000"/>
                  </a:srgbClr>
                </a:solidFill>
              </a:rPr>
              <a:t>workpackages</a:t>
            </a:r>
            <a:r>
              <a:rPr lang="nl-NL" sz="1400" cap="all" dirty="0">
                <a:solidFill>
                  <a:srgbClr val="1F497D">
                    <a:lumMod val="75000"/>
                  </a:srgbClr>
                </a:solidFill>
              </a:rPr>
              <a:t> en </a:t>
            </a:r>
            <a:r>
              <a:rPr lang="nl-NL" sz="1400" cap="all" dirty="0" err="1">
                <a:solidFill>
                  <a:srgbClr val="1F497D">
                    <a:lumMod val="75000"/>
                  </a:srgbClr>
                </a:solidFill>
              </a:rPr>
              <a:t>delivrables</a:t>
            </a:r>
            <a:endParaRPr lang="nl-NL" sz="1400" cap="all" dirty="0">
              <a:solidFill>
                <a:srgbClr val="1F497D">
                  <a:lumMod val="75000"/>
                </a:srgbClr>
              </a:solidFill>
            </a:endParaRP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14/10/2024</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Quentin Richard</a:t>
            </a:r>
          </a:p>
          <a:p>
            <a:endParaRPr lang="nl-NL" dirty="0"/>
          </a:p>
          <a:p>
            <a:r>
              <a:rPr lang="nl-NL" dirty="0"/>
              <a:t>Eerste attaché</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Work packages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lvl="1" rtl="0"/>
            <a:r>
              <a:rPr lang="fr-BE" sz="1300" b="1" i="0" u="sng" strike="noStrike" cap="none" spc="0" baseline="0" dirty="0">
                <a:solidFill>
                  <a:srgbClr val="374151"/>
                </a:solidFill>
                <a:effectLst/>
                <a:uFill>
                  <a:solidFill>
                    <a:srgbClr val="374151"/>
                  </a:solidFill>
                </a:uFill>
                <a:latin typeface="Söhne"/>
                <a:ea typeface="Söhne"/>
                <a:cs typeface="Söhne"/>
              </a:rPr>
              <a:t>De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endParaRPr lang="nl-NL" sz="1300" b="0" i="0" strike="noStrike" cap="none" spc="0" baseline="0" dirty="0">
              <a:solidFill>
                <a:srgbClr val="374151"/>
              </a:solidFill>
              <a:effectLst/>
              <a:latin typeface="Söhne"/>
              <a:ea typeface="Söhne"/>
              <a:cs typeface="Söhne"/>
            </a:endParaRPr>
          </a:p>
          <a:p>
            <a:pPr lvl="1" rtl="0"/>
            <a:r>
              <a:rPr lang="nl-NL" sz="1300" b="0" i="0" strike="noStrike" cap="none" spc="0" baseline="0" dirty="0">
                <a:solidFill>
                  <a:srgbClr val="374151"/>
                </a:solidFill>
                <a:effectLst/>
                <a:latin typeface="Söhne"/>
                <a:ea typeface="Söhne"/>
                <a:cs typeface="Söhne"/>
              </a:rPr>
              <a:t>De “</a:t>
            </a:r>
            <a:r>
              <a:rPr lang="nl-NL" sz="1300" b="0" i="0" strike="noStrike" cap="none" spc="0" baseline="0" dirty="0" err="1">
                <a:solidFill>
                  <a:srgbClr val="374151"/>
                </a:solidFill>
                <a:effectLst/>
                <a:latin typeface="Söhne"/>
                <a:ea typeface="Söhne"/>
                <a:cs typeface="Söhne"/>
              </a:rPr>
              <a:t>work</a:t>
            </a:r>
            <a:r>
              <a:rPr lang="nl-NL" sz="1300" b="0" i="0" strike="noStrike" cap="none" spc="0" baseline="0" dirty="0">
                <a:solidFill>
                  <a:srgbClr val="374151"/>
                </a:solidFill>
                <a:effectLst/>
                <a:latin typeface="Söhne"/>
                <a:ea typeface="Söhne"/>
                <a:cs typeface="Söhne"/>
              </a:rPr>
              <a:t> packages” zijn </a:t>
            </a:r>
            <a:r>
              <a:rPr lang="nl-NL" sz="1300" b="0" i="0" strike="noStrike" cap="none" spc="0" baseline="0" dirty="0" err="1">
                <a:solidFill>
                  <a:srgbClr val="374151"/>
                </a:solidFill>
                <a:effectLst/>
                <a:latin typeface="Söhne"/>
                <a:ea typeface="Söhne"/>
                <a:cs typeface="Söhne"/>
              </a:rPr>
              <a:t>subprojecten</a:t>
            </a:r>
            <a:r>
              <a:rPr lang="nl-NL" sz="1300" b="0" i="0" strike="noStrike" cap="none" spc="0" baseline="0" dirty="0">
                <a:solidFill>
                  <a:srgbClr val="374151"/>
                </a:solidFill>
                <a:effectLst/>
                <a:latin typeface="Söhne"/>
                <a:ea typeface="Söhne"/>
                <a:cs typeface="Söhne"/>
              </a:rPr>
              <a:t> (die activiteiten van dezelfde aard groeperen die bijdragen aan een van de facetten van het project) met:</a:t>
            </a:r>
          </a:p>
          <a:p>
            <a:pPr lvl="1" rtl="0"/>
            <a:r>
              <a:rPr lang="nl-NL" sz="1300" b="0" i="0" strike="noStrike" cap="none" spc="0" baseline="0" dirty="0">
                <a:solidFill>
                  <a:srgbClr val="374151"/>
                </a:solidFill>
                <a:effectLst/>
                <a:latin typeface="Söhne"/>
                <a:ea typeface="Söhne"/>
                <a:cs typeface="Söhne"/>
              </a:rPr>
              <a:t>•	geïdentificeerde middelen,</a:t>
            </a:r>
          </a:p>
          <a:p>
            <a:pPr lvl="1" rtl="0"/>
            <a:r>
              <a:rPr lang="nl-NL" sz="1300" b="0" i="0" strike="noStrike" cap="none" spc="0" baseline="0" dirty="0">
                <a:solidFill>
                  <a:srgbClr val="374151"/>
                </a:solidFill>
                <a:effectLst/>
                <a:latin typeface="Söhne"/>
                <a:ea typeface="Söhne"/>
                <a:cs typeface="Söhne"/>
              </a:rPr>
              <a:t>•	activiteiten,</a:t>
            </a:r>
          </a:p>
          <a:p>
            <a:pPr lvl="1" rtl="0"/>
            <a:r>
              <a:rPr lang="nl-NL" sz="1300" b="0" i="0" strike="noStrike" cap="none" spc="0" baseline="0" dirty="0">
                <a:solidFill>
                  <a:srgbClr val="374151"/>
                </a:solidFill>
                <a:effectLst/>
                <a:latin typeface="Söhne"/>
                <a:ea typeface="Söhne"/>
                <a:cs typeface="Söhne"/>
              </a:rPr>
              <a:t>•	resultaten,</a:t>
            </a:r>
          </a:p>
          <a:p>
            <a:pPr lvl="1" rtl="0"/>
            <a:r>
              <a:rPr lang="nl-NL" sz="1300" b="0" i="0" strike="noStrike" cap="none" spc="0" baseline="0" dirty="0">
                <a:solidFill>
                  <a:srgbClr val="374151"/>
                </a:solidFill>
                <a:effectLst/>
                <a:latin typeface="Söhne"/>
                <a:ea typeface="Söhne"/>
                <a:cs typeface="Söhne"/>
              </a:rPr>
              <a:t>•	doelstellingen,</a:t>
            </a:r>
          </a:p>
          <a:p>
            <a:pPr lvl="1" rtl="0"/>
            <a:r>
              <a:rPr lang="nl-NL" sz="1300" b="0" i="0" strike="noStrike" cap="none" spc="0" baseline="0" dirty="0">
                <a:solidFill>
                  <a:srgbClr val="374151"/>
                </a:solidFill>
                <a:effectLst/>
                <a:latin typeface="Söhne"/>
                <a:ea typeface="Söhne"/>
                <a:cs typeface="Söhne"/>
              </a:rPr>
              <a:t>•	een planning,</a:t>
            </a:r>
          </a:p>
          <a:p>
            <a:pPr lvl="1" rtl="0"/>
            <a:r>
              <a:rPr lang="nl-NL" sz="1300" b="0" i="0" strike="noStrike" cap="none" spc="0" baseline="0" dirty="0">
                <a:solidFill>
                  <a:srgbClr val="374151"/>
                </a:solidFill>
                <a:effectLst/>
                <a:latin typeface="Söhne"/>
                <a:ea typeface="Söhne"/>
                <a:cs typeface="Söhne"/>
              </a:rPr>
              <a:t>•	deliverables.</a:t>
            </a:r>
          </a:p>
          <a:p>
            <a:pPr lvl="1" rtl="0"/>
            <a:r>
              <a:rPr lang="nl-NL" sz="1300" b="0" i="0" strike="noStrike" cap="none" spc="0" baseline="0" dirty="0">
                <a:solidFill>
                  <a:srgbClr val="374151"/>
                </a:solidFill>
                <a:effectLst/>
                <a:latin typeface="Söhne"/>
                <a:ea typeface="Söhne"/>
                <a:cs typeface="Söhne"/>
              </a:rPr>
              <a:t>Ze helpen de link tussen een activiteit en een deel van het project te bevestigen en zorgen voor de monitoring van het project.</a:t>
            </a:r>
          </a:p>
        </p:txBody>
      </p:sp>
    </p:spTree>
    <p:extLst>
      <p:ext uri="{BB962C8B-B14F-4D97-AF65-F5344CB8AC3E}">
        <p14:creationId xmlns:p14="http://schemas.microsoft.com/office/powerpoint/2010/main" val="170800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err="1">
                <a:solidFill>
                  <a:srgbClr val="595959"/>
                </a:solidFill>
                <a:effectLst/>
                <a:latin typeface="Arial"/>
                <a:ea typeface="Arial"/>
                <a:cs typeface="Arial"/>
              </a:rPr>
              <a:t>Delivrables</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indent="0"/>
            <a:r>
              <a:rPr lang="nl-NL" sz="1300" b="1" u="sng" dirty="0">
                <a:solidFill>
                  <a:srgbClr val="374151"/>
                </a:solidFill>
                <a:uFill>
                  <a:solidFill>
                    <a:srgbClr val="374151"/>
                  </a:solidFill>
                </a:uFill>
                <a:latin typeface="Söhne"/>
              </a:rPr>
              <a:t>De deliverables </a:t>
            </a:r>
            <a:r>
              <a:rPr lang="nl-NL" sz="1300" dirty="0">
                <a:solidFill>
                  <a:srgbClr val="374151"/>
                </a:solidFill>
                <a:uFill>
                  <a:solidFill>
                    <a:srgbClr val="374151"/>
                  </a:solidFill>
                </a:uFill>
                <a:latin typeface="Söhne"/>
              </a:rPr>
              <a:t>zijn de resultaten van het project die de uitvoering volgens de overeenkomst aantonen.</a:t>
            </a:r>
            <a:endParaRPr lang="nl-NL" sz="1800" kern="100" dirty="0">
              <a:solidFill>
                <a:srgbClr val="374151"/>
              </a:solidFill>
              <a:uFill>
                <a:solidFill>
                  <a:srgbClr val="374151"/>
                </a:solidFill>
              </a:uFill>
              <a:latin typeface="Calibri" panose="020F0502020204030204" pitchFamily="34" charset="0"/>
              <a:ea typeface="Calibri" panose="020F0502020204030204" pitchFamily="34" charset="0"/>
              <a:cs typeface="Times New Roman" panose="02020603050405020304" pitchFamily="18" charset="0"/>
            </a:endParaRPr>
          </a:p>
          <a:p>
            <a:pPr marL="285750" lvl="1" indent="-285750">
              <a:buFont typeface="Arial" panose="020B0604020202020204" pitchFamily="34" charset="0"/>
              <a:buChar char="•"/>
            </a:pPr>
            <a:r>
              <a:rPr lang="nl-NL" sz="1300" dirty="0">
                <a:solidFill>
                  <a:srgbClr val="374151"/>
                </a:solidFill>
                <a:latin typeface="Söhne"/>
              </a:rPr>
              <a:t>Voor investeringsprojecten dragen ze (net als de werkpakketten) bij aan de monitoring van het project.</a:t>
            </a:r>
          </a:p>
          <a:p>
            <a:pPr marL="285750" lvl="1" indent="-285750">
              <a:buFont typeface="Arial" panose="020B0604020202020204" pitchFamily="34" charset="0"/>
              <a:buChar char="•"/>
            </a:pPr>
            <a:r>
              <a:rPr lang="nl-NL" sz="1300" dirty="0">
                <a:solidFill>
                  <a:srgbClr val="374151"/>
                </a:solidFill>
                <a:latin typeface="Söhne"/>
              </a:rPr>
              <a:t>Voor projecten die personeelskosten verantwoorden, bepalen ze bovendien het verantwoordings- en terugbetalingssysteem van de projecten!</a:t>
            </a:r>
            <a:endParaRPr lang="fr-BE" sz="1300" dirty="0">
              <a:solidFill>
                <a:srgbClr val="374151"/>
              </a:solidFill>
              <a:latin typeface="Söhne"/>
            </a:endParaRPr>
          </a:p>
          <a:p>
            <a:pPr lvl="1" rtl="0">
              <a:buFont typeface="Arial" pitchFamily="34" charset="0"/>
              <a:buChar char="•"/>
            </a:pPr>
            <a:endParaRPr lang="fr-BE" sz="1300" b="0" i="0"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122006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err="1">
                <a:solidFill>
                  <a:srgbClr val="595959"/>
                </a:solidFill>
                <a:effectLst/>
                <a:latin typeface="Arial"/>
                <a:ea typeface="Arial"/>
                <a:cs typeface="Arial"/>
              </a:rPr>
              <a:t>Deliverables</a:t>
            </a:r>
            <a:r>
              <a:rPr lang="fr-BE" sz="2200" b="1" i="1" strike="noStrike" cap="none" spc="0" baseline="0" dirty="0">
                <a:solidFill>
                  <a:srgbClr val="595959"/>
                </a:solidFill>
                <a:effectLst/>
                <a:latin typeface="Arial"/>
                <a:ea typeface="Arial"/>
                <a:cs typeface="Arial"/>
              </a:rPr>
              <a:t> van </a:t>
            </a:r>
            <a:r>
              <a:rPr lang="fr-BE" sz="2200" b="1" i="1" strike="noStrike" cap="none" spc="0" baseline="0" dirty="0" err="1">
                <a:solidFill>
                  <a:srgbClr val="595959"/>
                </a:solidFill>
                <a:effectLst/>
                <a:latin typeface="Arial"/>
                <a:ea typeface="Arial"/>
                <a:cs typeface="Arial"/>
              </a:rPr>
              <a:t>operationele</a:t>
            </a:r>
            <a:r>
              <a:rPr lang="fr-BE" sz="2200" b="1" i="1" strike="noStrike" cap="none" spc="0" baseline="0" dirty="0">
                <a:solidFill>
                  <a:srgbClr val="595959"/>
                </a:solidFill>
                <a:effectLst/>
                <a:latin typeface="Arial"/>
                <a:ea typeface="Arial"/>
                <a:cs typeface="Arial"/>
              </a:rPr>
              <a:t> </a:t>
            </a:r>
            <a:r>
              <a:rPr lang="fr-BE" sz="2200" b="1" i="1" strike="noStrike" cap="none" spc="0" baseline="0" dirty="0" err="1">
                <a:solidFill>
                  <a:srgbClr val="595959"/>
                </a:solidFill>
                <a:effectLst/>
                <a:latin typeface="Arial"/>
                <a:ea typeface="Arial"/>
                <a:cs typeface="Arial"/>
              </a:rPr>
              <a:t>projecten</a:t>
            </a:r>
            <a:r>
              <a:rPr lang="fr-BE" sz="2200" b="1" i="1" strike="noStrike" cap="none" spc="0" baseline="0" dirty="0">
                <a:solidFill>
                  <a:srgbClr val="595959"/>
                </a:solidFill>
                <a:effectLst/>
                <a:latin typeface="Arial"/>
                <a:ea typeface="Arial"/>
                <a:cs typeface="Arial"/>
              </a:rPr>
              <a:t> en budget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a:lnSpc>
                <a:spcPct val="107000"/>
              </a:lnSpc>
              <a:spcAft>
                <a:spcPts val="800"/>
              </a:spcAft>
            </a:pPr>
            <a:r>
              <a:rPr lang="nl-NL" sz="1300" dirty="0">
                <a:solidFill>
                  <a:srgbClr val="374151"/>
                </a:solidFill>
                <a:uFill>
                  <a:solidFill>
                    <a:srgbClr val="374151"/>
                  </a:solidFill>
                </a:uFill>
                <a:latin typeface="Söhne"/>
              </a:rPr>
              <a:t>Als sleutelelementen van het verantwoordingssysteem moeten de deliverables in verband worden gebracht met het projectbudget. </a:t>
            </a:r>
            <a:r>
              <a:rPr lang="fr-BE" sz="1300" dirty="0" err="1">
                <a:solidFill>
                  <a:srgbClr val="374151"/>
                </a:solidFill>
                <a:uFill>
                  <a:solidFill>
                    <a:srgbClr val="374151"/>
                  </a:solidFill>
                </a:uFill>
                <a:latin typeface="Söhne"/>
              </a:rPr>
              <a:t>Een</a:t>
            </a:r>
            <a:r>
              <a:rPr lang="fr-BE" sz="1300" dirty="0">
                <a:solidFill>
                  <a:srgbClr val="374151"/>
                </a:solidFill>
                <a:uFill>
                  <a:solidFill>
                    <a:srgbClr val="374151"/>
                  </a:solidFill>
                </a:uFill>
                <a:latin typeface="Söhne"/>
              </a:rPr>
              <a:t> </a:t>
            </a:r>
            <a:r>
              <a:rPr lang="fr-BE" sz="1300" dirty="0" err="1">
                <a:solidFill>
                  <a:srgbClr val="374151"/>
                </a:solidFill>
                <a:uFill>
                  <a:solidFill>
                    <a:srgbClr val="374151"/>
                  </a:solidFill>
                </a:uFill>
                <a:latin typeface="Söhne"/>
              </a:rPr>
              <a:t>project</a:t>
            </a:r>
            <a:r>
              <a:rPr lang="fr-BE" sz="1300" dirty="0">
                <a:solidFill>
                  <a:srgbClr val="374151"/>
                </a:solidFill>
                <a:uFill>
                  <a:solidFill>
                    <a:srgbClr val="374151"/>
                  </a:solidFill>
                </a:uFill>
                <a:latin typeface="Söhne"/>
              </a:rPr>
              <a:t> </a:t>
            </a:r>
            <a:r>
              <a:rPr lang="fr-BE" sz="1300" dirty="0" err="1">
                <a:solidFill>
                  <a:srgbClr val="374151"/>
                </a:solidFill>
                <a:uFill>
                  <a:solidFill>
                    <a:srgbClr val="374151"/>
                  </a:solidFill>
                </a:uFill>
                <a:latin typeface="Söhne"/>
              </a:rPr>
              <a:t>dat</a:t>
            </a:r>
            <a:r>
              <a:rPr lang="fr-BE" sz="1300" dirty="0">
                <a:solidFill>
                  <a:srgbClr val="374151"/>
                </a:solidFill>
                <a:uFill>
                  <a:solidFill>
                    <a:srgbClr val="374151"/>
                  </a:solidFill>
                </a:uFill>
                <a:latin typeface="Söhne"/>
              </a:rPr>
              <a:t> </a:t>
            </a:r>
            <a:r>
              <a:rPr lang="fr-BE" sz="1300" dirty="0" err="1">
                <a:solidFill>
                  <a:srgbClr val="374151"/>
                </a:solidFill>
                <a:uFill>
                  <a:solidFill>
                    <a:srgbClr val="374151"/>
                  </a:solidFill>
                </a:uFill>
                <a:latin typeface="Söhne"/>
              </a:rPr>
              <a:t>personeels</a:t>
            </a:r>
            <a:r>
              <a:rPr lang="fr-BE" sz="1300" dirty="0">
                <a:solidFill>
                  <a:srgbClr val="374151"/>
                </a:solidFill>
                <a:uFill>
                  <a:solidFill>
                    <a:srgbClr val="374151"/>
                  </a:solidFill>
                </a:uFill>
                <a:latin typeface="Söhne"/>
              </a:rPr>
              <a:t>-/</a:t>
            </a:r>
            <a:r>
              <a:rPr lang="fr-BE" sz="1300" dirty="0" err="1">
                <a:solidFill>
                  <a:srgbClr val="374151"/>
                </a:solidFill>
                <a:uFill>
                  <a:solidFill>
                    <a:srgbClr val="374151"/>
                  </a:solidFill>
                </a:uFill>
                <a:latin typeface="Söhne"/>
              </a:rPr>
              <a:t>operationele</a:t>
            </a:r>
            <a:r>
              <a:rPr lang="fr-BE" sz="1300" dirty="0">
                <a:solidFill>
                  <a:srgbClr val="374151"/>
                </a:solidFill>
                <a:uFill>
                  <a:solidFill>
                    <a:srgbClr val="374151"/>
                  </a:solidFill>
                </a:uFill>
                <a:latin typeface="Söhne"/>
              </a:rPr>
              <a:t> </a:t>
            </a:r>
            <a:r>
              <a:rPr lang="fr-BE" sz="1300" dirty="0" err="1">
                <a:solidFill>
                  <a:srgbClr val="374151"/>
                </a:solidFill>
                <a:uFill>
                  <a:solidFill>
                    <a:srgbClr val="374151"/>
                  </a:solidFill>
                </a:uFill>
                <a:latin typeface="Söhne"/>
              </a:rPr>
              <a:t>kosten</a:t>
            </a:r>
            <a:r>
              <a:rPr lang="fr-BE" sz="1300" dirty="0">
                <a:solidFill>
                  <a:srgbClr val="374151"/>
                </a:solidFill>
                <a:uFill>
                  <a:solidFill>
                    <a:srgbClr val="374151"/>
                  </a:solidFill>
                </a:uFill>
                <a:latin typeface="Söhne"/>
              </a:rPr>
              <a:t> </a:t>
            </a:r>
            <a:r>
              <a:rPr lang="fr-BE" sz="1300" dirty="0" err="1">
                <a:solidFill>
                  <a:srgbClr val="374151"/>
                </a:solidFill>
                <a:uFill>
                  <a:solidFill>
                    <a:srgbClr val="374151"/>
                  </a:solidFill>
                </a:uFill>
                <a:latin typeface="Söhne"/>
              </a:rPr>
              <a:t>verantwoordt</a:t>
            </a:r>
            <a:r>
              <a:rPr lang="fr-BE" sz="1300" dirty="0">
                <a:solidFill>
                  <a:srgbClr val="374151"/>
                </a:solidFill>
                <a:uFill>
                  <a:solidFill>
                    <a:srgbClr val="374151"/>
                  </a:solidFill>
                </a:uFill>
                <a:latin typeface="Söhne"/>
              </a:rPr>
              <a:t>:</a:t>
            </a:r>
          </a:p>
          <a:p>
            <a:pPr lvl="1">
              <a:buSzPts val="1000"/>
              <a:buFont typeface="Arial" pitchFamily="34" charset="0"/>
              <a:buChar char="•"/>
              <a:tabLst>
                <a:tab pos="457200" algn="l"/>
              </a:tabLst>
            </a:pPr>
            <a:r>
              <a:rPr lang="nl-NL" sz="1300" dirty="0">
                <a:solidFill>
                  <a:srgbClr val="374151"/>
                </a:solidFill>
                <a:latin typeface="Söhne"/>
              </a:rPr>
              <a:t>heeft een budget (inkomsten) bestaande uit de “EFRO+RBC” subsidie en een cofinanciering (min. 5% van het totale budget);</a:t>
            </a:r>
            <a:endParaRPr lang="fr-BE" sz="1300" dirty="0">
              <a:solidFill>
                <a:srgbClr val="374151"/>
              </a:solidFill>
              <a:latin typeface="Söhne"/>
            </a:endParaRPr>
          </a:p>
          <a:p>
            <a:pPr lvl="1">
              <a:buSzPts val="1000"/>
              <a:buFont typeface="Arial" pitchFamily="34" charset="0"/>
              <a:buChar char="•"/>
              <a:tabLst>
                <a:tab pos="457200" algn="l"/>
              </a:tabLst>
            </a:pPr>
            <a:r>
              <a:rPr lang="nl-NL" sz="1300" dirty="0">
                <a:solidFill>
                  <a:srgbClr val="374151"/>
                </a:solidFill>
                <a:latin typeface="Söhne"/>
              </a:rPr>
              <a:t>moet zijn uitgaven uitsluitend verantwoorden door in aanmerking komende uitgaven gebaseerd op personeelskosten, verhoogd met een forfait van 40%.</a:t>
            </a:r>
            <a:endParaRPr lang="fr-BE" sz="1300" dirty="0">
              <a:solidFill>
                <a:srgbClr val="374151"/>
              </a:solidFill>
              <a:latin typeface="Söhne"/>
            </a:endParaRPr>
          </a:p>
          <a:p>
            <a:pPr>
              <a:lnSpc>
                <a:spcPct val="107000"/>
              </a:lnSpc>
              <a:spcAft>
                <a:spcPts val="800"/>
              </a:spcAft>
            </a:pPr>
            <a:r>
              <a:rPr lang="nl-NL" sz="1300" dirty="0">
                <a:solidFill>
                  <a:srgbClr val="374151"/>
                </a:solidFill>
                <a:latin typeface="Söhne"/>
              </a:rPr>
              <a:t>Dit betekent dat alle uitgaven, </a:t>
            </a:r>
            <a:r>
              <a:rPr lang="nl-NL" sz="1300" b="1" i="1" dirty="0">
                <a:solidFill>
                  <a:srgbClr val="374151"/>
                </a:solidFill>
                <a:latin typeface="Söhne"/>
              </a:rPr>
              <a:t>inclusief de cofinanciering</a:t>
            </a:r>
            <a:r>
              <a:rPr lang="nl-NL" sz="1300" dirty="0">
                <a:solidFill>
                  <a:srgbClr val="374151"/>
                </a:solidFill>
                <a:latin typeface="Söhne"/>
              </a:rPr>
              <a:t>, moeten worden berekend en verantwoord met behulp van de voor het project bepaalde deliverables (en het forfait).</a:t>
            </a:r>
          </a:p>
          <a:p>
            <a:pPr>
              <a:lnSpc>
                <a:spcPct val="107000"/>
              </a:lnSpc>
              <a:spcAft>
                <a:spcPts val="800"/>
              </a:spcAft>
            </a:pPr>
            <a:br>
              <a:rPr lang="nl-NL" sz="1300" dirty="0">
                <a:solidFill>
                  <a:srgbClr val="374151"/>
                </a:solidFill>
                <a:latin typeface="Söhne"/>
              </a:rPr>
            </a:br>
            <a:r>
              <a:rPr lang="nl-NL" sz="1300" dirty="0">
                <a:solidFill>
                  <a:srgbClr val="374151"/>
                </a:solidFill>
                <a:latin typeface="Söhne"/>
              </a:rPr>
              <a:t>Als de 5% (min.) cofinanciering van uw project niet gerelateerd is aan deliverables (en dus aan de activiteiten van het projectpersoneel) maar aan diverse uitgavenposten, is het essentieel om deze elementen aan te passen in het kader van de projectovereenkomst.</a:t>
            </a:r>
            <a:endParaRPr lang="fr-BE" sz="1300" dirty="0">
              <a:solidFill>
                <a:srgbClr val="374151"/>
              </a:solidFill>
              <a:latin typeface="Söhne"/>
            </a:endParaRPr>
          </a:p>
          <a:p>
            <a:pPr lvl="1" indent="0" rtl="0"/>
            <a:endParaRPr lang="fr-BE" sz="1300" dirty="0">
              <a:solidFill>
                <a:srgbClr val="374151"/>
              </a:solidFill>
              <a:latin typeface="Söhne"/>
              <a:ea typeface="Söhne"/>
              <a:cs typeface="Söhne"/>
            </a:endParaRPr>
          </a:p>
        </p:txBody>
      </p:sp>
    </p:spTree>
    <p:extLst>
      <p:ext uri="{BB962C8B-B14F-4D97-AF65-F5344CB8AC3E}">
        <p14:creationId xmlns:p14="http://schemas.microsoft.com/office/powerpoint/2010/main" val="411858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83518"/>
            <a:ext cx="8424936" cy="3600400"/>
          </a:xfrm>
        </p:spPr>
        <p:txBody>
          <a:bodyPr>
            <a:normAutofit fontScale="92500" lnSpcReduction="10000"/>
          </a:bodyPr>
          <a:lstStyle/>
          <a:p>
            <a:pPr lvl="1"/>
            <a:r>
              <a:rPr lang="fr-BE" sz="1300" dirty="0" err="1">
                <a:solidFill>
                  <a:srgbClr val="374151"/>
                </a:solidFill>
                <a:uFill>
                  <a:solidFill>
                    <a:srgbClr val="374151"/>
                  </a:solidFill>
                </a:uFill>
                <a:latin typeface="Söhne"/>
              </a:rPr>
              <a:t>Voorbeelden</a:t>
            </a:r>
            <a:r>
              <a:rPr lang="fr-BE" sz="1300" dirty="0">
                <a:solidFill>
                  <a:srgbClr val="374151"/>
                </a:solidFill>
                <a:uFill>
                  <a:solidFill>
                    <a:srgbClr val="374151"/>
                  </a:solidFill>
                </a:uFill>
                <a:latin typeface="Söhne"/>
              </a:rPr>
              <a:t>:</a:t>
            </a:r>
          </a:p>
          <a:p>
            <a:pPr marL="270900" lvl="1" indent="-342900">
              <a:buFont typeface="+mj-lt"/>
              <a:buAutoNum type="arabicPeriod"/>
            </a:pPr>
            <a:r>
              <a:rPr lang="nl-NL" sz="1300" dirty="0">
                <a:solidFill>
                  <a:srgbClr val="374151"/>
                </a:solidFill>
                <a:uFill>
                  <a:solidFill>
                    <a:srgbClr val="374151"/>
                  </a:solidFill>
                </a:uFill>
                <a:latin typeface="Söhne"/>
                <a:ea typeface="Söhne"/>
                <a:cs typeface="Söhne"/>
              </a:rPr>
              <a:t>Totaal projectbudget: 2.000.000 EUR</a:t>
            </a:r>
          </a:p>
          <a:p>
            <a:pPr marL="753750" lvl="2" indent="-285750">
              <a:buFont typeface="Arial" panose="020B0604020202020204" pitchFamily="34" charset="0"/>
              <a:buChar char="•"/>
            </a:pPr>
            <a:r>
              <a:rPr lang="nl-NL" sz="1300" b="0" dirty="0">
                <a:solidFill>
                  <a:srgbClr val="374151"/>
                </a:solidFill>
                <a:uFill>
                  <a:solidFill>
                    <a:srgbClr val="374151"/>
                  </a:solidFill>
                </a:uFill>
                <a:latin typeface="Söhne"/>
                <a:ea typeface="Söhne"/>
                <a:cs typeface="Söhne"/>
              </a:rPr>
              <a:t>waarvan 1.900.000 EUR EFRO en 100.000 EUR publieke cofinanciering (inkomsten),</a:t>
            </a:r>
          </a:p>
          <a:p>
            <a:pPr marL="468000" lvl="2" indent="0"/>
            <a:r>
              <a:rPr lang="nl-NL" sz="1300" dirty="0">
                <a:solidFill>
                  <a:srgbClr val="374151"/>
                </a:solidFill>
                <a:uFill>
                  <a:solidFill>
                    <a:srgbClr val="374151"/>
                  </a:solidFill>
                </a:uFill>
                <a:latin typeface="Söhne"/>
                <a:ea typeface="Söhne"/>
                <a:cs typeface="Söhne"/>
              </a:rPr>
              <a:t>	2.000.000 EUR aan [deliverables + 40%] namelijk:</a:t>
            </a:r>
          </a:p>
          <a:p>
            <a:pPr marL="468000" lvl="2" indent="0"/>
            <a:r>
              <a:rPr lang="nl-NL" sz="1100" dirty="0">
                <a:solidFill>
                  <a:srgbClr val="374151"/>
                </a:solidFill>
                <a:uFill>
                  <a:solidFill>
                    <a:srgbClr val="374151"/>
                  </a:solidFill>
                </a:uFill>
                <a:latin typeface="Söhne"/>
                <a:ea typeface="Söhne"/>
                <a:cs typeface="Söhne"/>
              </a:rPr>
              <a:t>	</a:t>
            </a:r>
            <a:r>
              <a:rPr lang="nl-NL" sz="1300" dirty="0">
                <a:solidFill>
                  <a:srgbClr val="374151"/>
                </a:solidFill>
                <a:uFill>
                  <a:solidFill>
                    <a:srgbClr val="374151"/>
                  </a:solidFill>
                </a:uFill>
                <a:latin typeface="Söhne"/>
              </a:rPr>
              <a:t>100% + 40% = 140%</a:t>
            </a:r>
          </a:p>
          <a:p>
            <a:pPr lvl="1" indent="0"/>
            <a:r>
              <a:rPr lang="nl-NL" sz="1300" dirty="0">
                <a:solidFill>
                  <a:srgbClr val="374151"/>
                </a:solidFill>
                <a:uFill>
                  <a:solidFill>
                    <a:srgbClr val="374151"/>
                  </a:solidFill>
                </a:uFill>
                <a:latin typeface="Söhne"/>
                <a:ea typeface="Söhne"/>
                <a:cs typeface="Söhne"/>
              </a:rPr>
              <a:t>	=&gt; (2.000.000)*100/140 aan deliverables en (2.000.000)*40/140 aan forfait</a:t>
            </a:r>
          </a:p>
          <a:p>
            <a:pPr lvl="1" indent="0"/>
            <a:r>
              <a:rPr lang="nl-NL" sz="1300" dirty="0">
                <a:solidFill>
                  <a:srgbClr val="374151"/>
                </a:solidFill>
                <a:uFill>
                  <a:solidFill>
                    <a:srgbClr val="374151"/>
                  </a:solidFill>
                </a:uFill>
                <a:latin typeface="Söhne"/>
                <a:ea typeface="Söhne"/>
                <a:cs typeface="Söhne"/>
              </a:rPr>
              <a:t>	1.428.571 EUR te verdelen tussen de deliverables en het saldo (571.429 EUR) dat automatisch beschikbaar is (in de 	vorm van een verhoging van 40%) bij de productie van de deliverables</a:t>
            </a:r>
          </a:p>
          <a:p>
            <a:pPr marL="270900" lvl="1" indent="-342900">
              <a:buFont typeface="+mj-lt"/>
              <a:buAutoNum type="arabicPeriod" startAt="2"/>
            </a:pPr>
            <a:r>
              <a:rPr lang="nl-NL" sz="1300" dirty="0">
                <a:solidFill>
                  <a:srgbClr val="374151"/>
                </a:solidFill>
                <a:uFill>
                  <a:solidFill>
                    <a:srgbClr val="374151"/>
                  </a:solidFill>
                </a:uFill>
                <a:latin typeface="Söhne"/>
              </a:rPr>
              <a:t>EFRO+RBC subsidie (2.000.000 EUR) en publieke cofinanciering (1.000.000 EUR)</a:t>
            </a:r>
          </a:p>
          <a:p>
            <a:pPr marL="825750" lvl="2" indent="-285750">
              <a:buFont typeface="Arial" panose="020B0604020202020204" pitchFamily="34" charset="0"/>
              <a:buChar char="•"/>
            </a:pPr>
            <a:r>
              <a:rPr lang="nl-NL" sz="1300" dirty="0">
                <a:solidFill>
                  <a:srgbClr val="374151"/>
                </a:solidFill>
                <a:uFill>
                  <a:solidFill>
                    <a:srgbClr val="374151"/>
                  </a:solidFill>
                </a:uFill>
                <a:latin typeface="Söhne"/>
                <a:ea typeface="Söhne"/>
                <a:cs typeface="Söhne"/>
              </a:rPr>
              <a:t>3.000.000 EUR aan [deliverables + 40%] namelijk:</a:t>
            </a:r>
          </a:p>
          <a:p>
            <a:pPr marL="825750" lvl="2" indent="-285750">
              <a:buFont typeface="Arial" panose="020B0604020202020204" pitchFamily="34" charset="0"/>
              <a:buChar char="•"/>
            </a:pPr>
            <a:r>
              <a:rPr lang="nl-NL" sz="1300" dirty="0">
                <a:solidFill>
                  <a:srgbClr val="374151"/>
                </a:solidFill>
                <a:uFill>
                  <a:solidFill>
                    <a:srgbClr val="374151"/>
                  </a:solidFill>
                </a:uFill>
                <a:latin typeface="Söhne"/>
                <a:ea typeface="Söhne"/>
                <a:cs typeface="Söhne"/>
              </a:rPr>
              <a:t>100% + 40% = 140%</a:t>
            </a:r>
          </a:p>
          <a:p>
            <a:pPr marL="468000" lvl="2" indent="0"/>
            <a:r>
              <a:rPr lang="nl-NL" sz="1300" dirty="0">
                <a:solidFill>
                  <a:srgbClr val="374151"/>
                </a:solidFill>
                <a:uFill>
                  <a:solidFill>
                    <a:srgbClr val="374151"/>
                  </a:solidFill>
                </a:uFill>
                <a:latin typeface="Söhne"/>
                <a:ea typeface="Söhne"/>
                <a:cs typeface="Söhne"/>
              </a:rPr>
              <a:t>	=&gt; (3.000.000)*100/140 aan deliverables en (3.000.000)*40/140 aan forfait</a:t>
            </a:r>
          </a:p>
          <a:p>
            <a:pPr lvl="1" indent="0"/>
            <a:r>
              <a:rPr lang="nl-NL" sz="1300" dirty="0">
                <a:solidFill>
                  <a:srgbClr val="374151"/>
                </a:solidFill>
                <a:uFill>
                  <a:solidFill>
                    <a:srgbClr val="374151"/>
                  </a:solidFill>
                </a:uFill>
                <a:latin typeface="Söhne"/>
                <a:ea typeface="Söhne"/>
                <a:cs typeface="Söhne"/>
              </a:rPr>
              <a:t>	2.142.857 EUR te verdelen tussen de deliverables en het saldo (857.143 EUR) dat automatisch beschikbaar is (in de 	vorm van een verhoging van 40%) bij de productie van de deliverables.</a:t>
            </a:r>
          </a:p>
          <a:p>
            <a:pPr marL="810900" lvl="2" indent="-342900">
              <a:buFont typeface="+mj-lt"/>
              <a:buAutoNum type="arabicPeriod"/>
            </a:pPr>
            <a:endParaRPr lang="fr-BE" sz="1300" dirty="0">
              <a:solidFill>
                <a:srgbClr val="374151"/>
              </a:solidFill>
              <a:uFill>
                <a:solidFill>
                  <a:srgbClr val="374151"/>
                </a:solidFill>
              </a:uFill>
              <a:latin typeface="Söhne"/>
            </a:endParaRPr>
          </a:p>
        </p:txBody>
      </p:sp>
    </p:spTree>
    <p:extLst>
      <p:ext uri="{BB962C8B-B14F-4D97-AF65-F5344CB8AC3E}">
        <p14:creationId xmlns:p14="http://schemas.microsoft.com/office/powerpoint/2010/main" val="1432715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err="1">
                <a:solidFill>
                  <a:srgbClr val="595959"/>
                </a:solidFill>
                <a:effectLst/>
                <a:latin typeface="Arial"/>
                <a:ea typeface="Arial"/>
                <a:cs typeface="Arial"/>
              </a:rPr>
              <a:t>Delivrables</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nl-NL" sz="1300" b="1" u="sng" dirty="0">
                <a:solidFill>
                  <a:srgbClr val="374151"/>
                </a:solidFill>
                <a:uFill>
                  <a:solidFill>
                    <a:srgbClr val="374151"/>
                  </a:solidFill>
                </a:uFill>
                <a:latin typeface="Söhne"/>
              </a:rPr>
              <a:t>De deliverables</a:t>
            </a:r>
            <a:r>
              <a:rPr lang="nl-NL" sz="1300" dirty="0">
                <a:solidFill>
                  <a:srgbClr val="374151"/>
                </a:solidFill>
                <a:uFill>
                  <a:solidFill>
                    <a:srgbClr val="374151"/>
                  </a:solidFill>
                </a:uFill>
                <a:latin typeface="Söhne"/>
              </a:rPr>
              <a:t> zijn de resultaten van het project die de uitvoering volgens de overeenkomst aantonen.</a:t>
            </a:r>
          </a:p>
          <a:p>
            <a:pPr marL="213750" lvl="1" indent="-285750">
              <a:buFont typeface="Arial" panose="020B0604020202020204" pitchFamily="34" charset="0"/>
              <a:buChar char="•"/>
            </a:pPr>
            <a:r>
              <a:rPr lang="nl-NL" sz="1300" dirty="0">
                <a:solidFill>
                  <a:srgbClr val="374151"/>
                </a:solidFill>
                <a:uFill>
                  <a:solidFill>
                    <a:srgbClr val="374151"/>
                  </a:solidFill>
                </a:uFill>
                <a:latin typeface="Söhne"/>
              </a:rPr>
              <a:t>Verschillende vormen: communicatieplan, studie, publicatie, rapport, enz.</a:t>
            </a:r>
          </a:p>
          <a:p>
            <a:pPr marL="213750" lvl="1" indent="-285750">
              <a:buFont typeface="Arial" panose="020B0604020202020204" pitchFamily="34" charset="0"/>
              <a:buChar char="•"/>
            </a:pPr>
            <a:r>
              <a:rPr lang="nl-NL" sz="1300" dirty="0">
                <a:solidFill>
                  <a:srgbClr val="374151"/>
                </a:solidFill>
                <a:uFill>
                  <a:solidFill>
                    <a:srgbClr val="374151"/>
                  </a:solidFill>
                </a:uFill>
                <a:latin typeface="Söhne"/>
              </a:rPr>
              <a:t>De deliverables moeten worden gedocumenteerd.</a:t>
            </a:r>
          </a:p>
          <a:p>
            <a:pPr marL="213750" lvl="1" indent="-285750">
              <a:buFont typeface="Arial" panose="020B0604020202020204" pitchFamily="34" charset="0"/>
              <a:buChar char="•"/>
            </a:pPr>
            <a:r>
              <a:rPr lang="nl-NL" sz="1300" dirty="0">
                <a:solidFill>
                  <a:srgbClr val="374151"/>
                </a:solidFill>
                <a:uFill>
                  <a:solidFill>
                    <a:srgbClr val="374151"/>
                  </a:solidFill>
                </a:uFill>
                <a:latin typeface="Söhne"/>
              </a:rPr>
              <a:t>In overleg met de directie EFRO</a:t>
            </a:r>
          </a:p>
          <a:p>
            <a:pPr marL="213750" lvl="1" indent="-285750">
              <a:buFont typeface="Arial" panose="020B0604020202020204" pitchFamily="34" charset="0"/>
              <a:buChar char="•"/>
            </a:pPr>
            <a:r>
              <a:rPr lang="nl-NL" sz="1300" dirty="0">
                <a:solidFill>
                  <a:srgbClr val="374151"/>
                </a:solidFill>
                <a:uFill>
                  <a:solidFill>
                    <a:srgbClr val="374151"/>
                  </a:solidFill>
                </a:uFill>
                <a:latin typeface="Söhne"/>
              </a:rPr>
              <a:t>Verantwoording van personeelskosten op basis van deliverables: voorafgaande analyse door experts (en in geval van wijziging)</a:t>
            </a:r>
          </a:p>
        </p:txBody>
      </p:sp>
    </p:spTree>
    <p:extLst>
      <p:ext uri="{BB962C8B-B14F-4D97-AF65-F5344CB8AC3E}">
        <p14:creationId xmlns:p14="http://schemas.microsoft.com/office/powerpoint/2010/main" val="12208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3DCF0211-C9AA-262C-306C-1AE6C1292E3A}"/>
              </a:ext>
            </a:extLst>
          </p:cNvPr>
          <p:cNvGraphicFramePr>
            <a:graphicFrameLocks noGrp="1"/>
          </p:cNvGraphicFramePr>
          <p:nvPr>
            <p:extLst>
              <p:ext uri="{D42A27DB-BD31-4B8C-83A1-F6EECF244321}">
                <p14:modId xmlns:p14="http://schemas.microsoft.com/office/powerpoint/2010/main" val="311052497"/>
              </p:ext>
            </p:extLst>
          </p:nvPr>
        </p:nvGraphicFramePr>
        <p:xfrm>
          <a:off x="107504" y="339502"/>
          <a:ext cx="8784975" cy="4731503"/>
        </p:xfrm>
        <a:graphic>
          <a:graphicData uri="http://schemas.openxmlformats.org/drawingml/2006/table">
            <a:tbl>
              <a:tblPr/>
              <a:tblGrid>
                <a:gridCol w="2545391">
                  <a:extLst>
                    <a:ext uri="{9D8B030D-6E8A-4147-A177-3AD203B41FA5}">
                      <a16:colId xmlns:a16="http://schemas.microsoft.com/office/drawing/2014/main" val="1225003808"/>
                    </a:ext>
                  </a:extLst>
                </a:gridCol>
                <a:gridCol w="1351534">
                  <a:extLst>
                    <a:ext uri="{9D8B030D-6E8A-4147-A177-3AD203B41FA5}">
                      <a16:colId xmlns:a16="http://schemas.microsoft.com/office/drawing/2014/main" val="4165231030"/>
                    </a:ext>
                  </a:extLst>
                </a:gridCol>
                <a:gridCol w="1351534">
                  <a:extLst>
                    <a:ext uri="{9D8B030D-6E8A-4147-A177-3AD203B41FA5}">
                      <a16:colId xmlns:a16="http://schemas.microsoft.com/office/drawing/2014/main" val="3172440926"/>
                    </a:ext>
                  </a:extLst>
                </a:gridCol>
                <a:gridCol w="3536516">
                  <a:extLst>
                    <a:ext uri="{9D8B030D-6E8A-4147-A177-3AD203B41FA5}">
                      <a16:colId xmlns:a16="http://schemas.microsoft.com/office/drawing/2014/main" val="3509662972"/>
                    </a:ext>
                  </a:extLst>
                </a:gridCol>
              </a:tblGrid>
              <a:tr h="252291">
                <a:tc gridSpan="4">
                  <a:txBody>
                    <a:bodyPr/>
                    <a:lstStyle/>
                    <a:p>
                      <a:pPr algn="ctr" fontAlgn="b"/>
                      <a:r>
                        <a:rPr lang="fr-BE" sz="1100" b="1" i="0" u="sng" strike="noStrike" dirty="0" err="1">
                          <a:solidFill>
                            <a:srgbClr val="000000"/>
                          </a:solidFill>
                          <a:effectLst/>
                          <a:latin typeface="Aptos Narrow" panose="020B0004020202020204" pitchFamily="34" charset="0"/>
                        </a:rPr>
                        <a:t>Delivrable</a:t>
                      </a:r>
                      <a:r>
                        <a:rPr lang="fr-BE" sz="1100" b="1" i="0" u="sng" strike="noStrike" dirty="0">
                          <a:solidFill>
                            <a:srgbClr val="000000"/>
                          </a:solidFill>
                          <a:effectLst/>
                          <a:latin typeface="Aptos Narrow" panose="020B0004020202020204" pitchFamily="34" charset="0"/>
                        </a:rPr>
                        <a:t> 1</a:t>
                      </a:r>
                    </a:p>
                  </a:txBody>
                  <a:tcPr marL="5878" marR="5878" marT="5878" marB="0" anchor="b">
                    <a:lnL>
                      <a:noFill/>
                    </a:lnL>
                    <a:lnR>
                      <a:noFill/>
                    </a:lnR>
                    <a:lnT>
                      <a:noFill/>
                    </a:lnT>
                    <a:lnB>
                      <a:noFill/>
                    </a:lnB>
                    <a:noFill/>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4130370557"/>
                  </a:ext>
                </a:extLst>
              </a:tr>
              <a:tr h="201833">
                <a:tc>
                  <a:txBody>
                    <a:bodyPr/>
                    <a:lstStyle/>
                    <a:p>
                      <a:pPr algn="l" fontAlgn="b"/>
                      <a:endParaRPr lang="fr-BE" sz="800" b="1" i="0" u="sng" strike="noStrike">
                        <a:solidFill>
                          <a:srgbClr val="000000"/>
                        </a:solidFill>
                        <a:effectLst/>
                        <a:latin typeface="Aptos Narrow" panose="020B0004020202020204" pitchFamily="34" charset="0"/>
                      </a:endParaRPr>
                    </a:p>
                  </a:txBody>
                  <a:tcPr marL="5878" marR="5878" marT="587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1923935"/>
                  </a:ext>
                </a:extLst>
              </a:tr>
              <a:tr h="201833">
                <a:tc>
                  <a:txBody>
                    <a:bodyPr/>
                    <a:lstStyle/>
                    <a:p>
                      <a:pPr algn="l" fontAlgn="b"/>
                      <a:r>
                        <a:rPr lang="fr-BE" sz="800" b="1" i="0" u="sng" strike="noStrike">
                          <a:solidFill>
                            <a:srgbClr val="000000"/>
                          </a:solidFill>
                          <a:effectLst/>
                          <a:latin typeface="Aptos Narrow" panose="020B0004020202020204" pitchFamily="34" charset="0"/>
                        </a:rPr>
                        <a:t> </a:t>
                      </a: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err="1">
                          <a:solidFill>
                            <a:srgbClr val="000000"/>
                          </a:solidFill>
                          <a:effectLst/>
                          <a:latin typeface="Aptos Narrow" panose="020B0004020202020204" pitchFamily="34" charset="0"/>
                        </a:rPr>
                        <a:t>Vorstel</a:t>
                      </a:r>
                      <a:endParaRPr lang="fr-BE" sz="800" b="1" i="0" u="sng" strike="noStrike" dirty="0">
                        <a:solidFill>
                          <a:srgbClr val="000000"/>
                        </a:solidFill>
                        <a:effectLst/>
                        <a:latin typeface="Aptos Narrow" panose="020B0004020202020204" pitchFamily="34" charset="0"/>
                      </a:endParaRP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err="1">
                          <a:solidFill>
                            <a:srgbClr val="000000"/>
                          </a:solidFill>
                          <a:effectLst/>
                          <a:latin typeface="Aptos Narrow" panose="020B0004020202020204" pitchFamily="34" charset="0"/>
                        </a:rPr>
                        <a:t>Uitleg</a:t>
                      </a:r>
                      <a:endParaRPr lang="fr-BE" sz="800" b="1" i="0" u="sng" strike="noStrike" dirty="0">
                        <a:solidFill>
                          <a:srgbClr val="000000"/>
                        </a:solidFill>
                        <a:effectLst/>
                        <a:latin typeface="Aptos Narrow" panose="020B0004020202020204" pitchFamily="34" charset="0"/>
                      </a:endParaRP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a:solidFill>
                            <a:srgbClr val="000000"/>
                          </a:solidFill>
                          <a:effectLst/>
                          <a:latin typeface="Aptos Narrow" panose="020B0004020202020204" pitchFamily="34" charset="0"/>
                        </a:rPr>
                        <a:t>Expert </a:t>
                      </a:r>
                      <a:r>
                        <a:rPr lang="fr-BE" sz="800" b="1" i="0" u="sng" strike="noStrike" dirty="0" err="1">
                          <a:solidFill>
                            <a:srgbClr val="000000"/>
                          </a:solidFill>
                          <a:effectLst/>
                          <a:latin typeface="Aptos Narrow" panose="020B0004020202020204" pitchFamily="34" charset="0"/>
                        </a:rPr>
                        <a:t>advies</a:t>
                      </a:r>
                      <a:r>
                        <a:rPr lang="fr-BE" sz="800" b="1" i="0" u="sng" strike="noStrike" dirty="0">
                          <a:solidFill>
                            <a:srgbClr val="000000"/>
                          </a:solidFill>
                          <a:effectLst/>
                          <a:latin typeface="Aptos Narrow" panose="020B0004020202020204" pitchFamily="34" charset="0"/>
                        </a:rPr>
                        <a:t> (met </a:t>
                      </a:r>
                      <a:r>
                        <a:rPr lang="fr-BE" sz="800" b="1" i="0" u="sng" strike="noStrike" dirty="0" err="1">
                          <a:solidFill>
                            <a:srgbClr val="000000"/>
                          </a:solidFill>
                          <a:effectLst/>
                          <a:latin typeface="Aptos Narrow" panose="020B0004020202020204" pitchFamily="34" charset="0"/>
                        </a:rPr>
                        <a:t>redenen</a:t>
                      </a:r>
                      <a:r>
                        <a:rPr lang="fr-BE" sz="800" b="1" i="0" u="sng" strike="noStrike" dirty="0">
                          <a:solidFill>
                            <a:srgbClr val="000000"/>
                          </a:solidFill>
                          <a:effectLst/>
                          <a:latin typeface="Aptos Narrow" panose="020B0004020202020204" pitchFamily="34" charset="0"/>
                        </a:rPr>
                        <a:t>)</a:t>
                      </a: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8324456"/>
                  </a:ext>
                </a:extLst>
              </a:tr>
              <a:tr h="201833">
                <a:tc>
                  <a:txBody>
                    <a:bodyPr/>
                    <a:lstStyle/>
                    <a:p>
                      <a:pPr algn="l" fontAlgn="t"/>
                      <a:r>
                        <a:rPr lang="fr-BE" sz="800" b="1" i="0" u="sng" strike="noStrike" dirty="0">
                          <a:solidFill>
                            <a:srgbClr val="000000"/>
                          </a:solidFill>
                          <a:effectLst/>
                          <a:latin typeface="Aptos Narrow" panose="020B0004020202020204" pitchFamily="34" charset="0"/>
                        </a:rPr>
                        <a:t>Naam van de </a:t>
                      </a:r>
                      <a:r>
                        <a:rPr lang="fr-BE" sz="800" b="1" i="0" u="sng" strike="noStrike" dirty="0" err="1">
                          <a:solidFill>
                            <a:srgbClr val="000000"/>
                          </a:solidFill>
                          <a:effectLst/>
                          <a:latin typeface="Aptos Narrow" panose="020B0004020202020204" pitchFamily="34" charset="0"/>
                        </a:rPr>
                        <a:t>delivrable</a:t>
                      </a:r>
                      <a:r>
                        <a:rPr lang="fr-BE" sz="800" b="1" i="0" u="sng" strike="noStrike" dirty="0">
                          <a:solidFill>
                            <a:srgbClr val="000000"/>
                          </a:solidFill>
                          <a:effectLst/>
                          <a:latin typeface="Aptos Narrow" panose="020B0004020202020204" pitchFamily="34" charset="0"/>
                        </a:rPr>
                        <a:t>:</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endParaRPr lang="nl-NL" sz="800" b="0" i="0" u="sng" strike="noStrike" dirty="0">
                        <a:solidFill>
                          <a:srgbClr val="000000"/>
                        </a:solidFill>
                        <a:effectLst/>
                        <a:latin typeface="Aptos Narrow" panose="020B0004020202020204" pitchFamily="34" charset="0"/>
                      </a:endParaRP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2542332753"/>
                  </a:ext>
                </a:extLst>
              </a:tr>
              <a:tr h="201833">
                <a:tc>
                  <a:txBody>
                    <a:bodyPr/>
                    <a:lstStyle/>
                    <a:p>
                      <a:pPr algn="l" fontAlgn="t"/>
                      <a:r>
                        <a:rPr lang="fr-BE" sz="800" b="1" i="0" u="sng" strike="noStrike" dirty="0" err="1">
                          <a:solidFill>
                            <a:srgbClr val="000000"/>
                          </a:solidFill>
                          <a:effectLst/>
                          <a:latin typeface="Aptos Narrow" panose="020B0004020202020204" pitchFamily="34" charset="0"/>
                        </a:rPr>
                        <a:t>Aantal</a:t>
                      </a:r>
                      <a:r>
                        <a:rPr lang="fr-BE" sz="800" b="1" i="0" u="sng" strike="noStrike" dirty="0">
                          <a:solidFill>
                            <a:srgbClr val="000000"/>
                          </a:solidFill>
                          <a:effectLst/>
                          <a:latin typeface="Aptos Narrow" panose="020B0004020202020204" pitchFamily="34" charset="0"/>
                        </a:rPr>
                        <a:t> te </a:t>
                      </a:r>
                      <a:r>
                        <a:rPr lang="fr-BE" sz="800" b="1" i="0" u="sng" strike="noStrike" dirty="0" err="1">
                          <a:solidFill>
                            <a:srgbClr val="000000"/>
                          </a:solidFill>
                          <a:effectLst/>
                          <a:latin typeface="Aptos Narrow" panose="020B0004020202020204" pitchFamily="34" charset="0"/>
                        </a:rPr>
                        <a:t>produceren</a:t>
                      </a:r>
                      <a:r>
                        <a:rPr lang="fr-BE" sz="800" b="1" i="0" u="sng" strike="noStrike" dirty="0">
                          <a:solidFill>
                            <a:srgbClr val="000000"/>
                          </a:solidFill>
                          <a:effectLst/>
                          <a:latin typeface="Aptos Narrow" panose="020B0004020202020204" pitchFamily="34" charset="0"/>
                        </a:rPr>
                        <a:t> </a:t>
                      </a:r>
                      <a:r>
                        <a:rPr lang="fr-BE" sz="800" b="1" i="0" u="sng" strike="noStrike" dirty="0" err="1">
                          <a:solidFill>
                            <a:srgbClr val="000000"/>
                          </a:solidFill>
                          <a:effectLst/>
                          <a:latin typeface="Aptos Narrow" panose="020B0004020202020204" pitchFamily="34" charset="0"/>
                        </a:rPr>
                        <a:t>deliverables</a:t>
                      </a:r>
                      <a:endParaRPr lang="fr-BE" sz="800" b="1" i="0" u="sng" strike="noStrike" dirty="0">
                        <a:solidFill>
                          <a:srgbClr val="000000"/>
                        </a:solidFill>
                        <a:effectLst/>
                        <a:latin typeface="Aptos Narrow" panose="020B0004020202020204" pitchFamily="34" charset="0"/>
                      </a:endParaRP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endParaRPr lang="nl-NL" sz="800" b="0" i="0" u="sng" strike="noStrike" dirty="0">
                        <a:solidFill>
                          <a:srgbClr val="000000"/>
                        </a:solidFill>
                        <a:effectLst/>
                        <a:latin typeface="Aptos Narrow" panose="020B0004020202020204" pitchFamily="34" charset="0"/>
                      </a:endParaRP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1491713246"/>
                  </a:ext>
                </a:extLst>
              </a:tr>
              <a:tr h="487763">
                <a:tc>
                  <a:txBody>
                    <a:bodyPr/>
                    <a:lstStyle/>
                    <a:p>
                      <a:pPr algn="l" fontAlgn="b"/>
                      <a:endParaRPr lang="fr-BE" sz="800" b="1" i="0" u="sng" strike="noStrike">
                        <a:solidFill>
                          <a:srgbClr val="000000"/>
                        </a:solidFill>
                        <a:effectLst/>
                        <a:latin typeface="Aptos Narrow" panose="020B0004020202020204" pitchFamily="34" charset="0"/>
                      </a:endParaRP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fr-BE" sz="800" b="0" i="0" u="none" strike="noStrike">
                        <a:solidFill>
                          <a:srgbClr val="000000"/>
                        </a:solidFill>
                        <a:effectLst/>
                        <a:latin typeface="Aptos Narrow" panose="020B0004020202020204" pitchFamily="34" charset="0"/>
                      </a:endParaRP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7098883"/>
                  </a:ext>
                </a:extLst>
              </a:tr>
              <a:tr h="324822">
                <a:tc>
                  <a:txBody>
                    <a:bodyPr/>
                    <a:lstStyle/>
                    <a:p>
                      <a:pPr algn="l" fontAlgn="t"/>
                      <a:r>
                        <a:rPr lang="fr-BE" sz="800" b="1" i="0" u="sng" strike="noStrike" dirty="0">
                          <a:solidFill>
                            <a:srgbClr val="000000"/>
                          </a:solidFill>
                          <a:effectLst/>
                          <a:latin typeface="Aptos Narrow" panose="020B0004020202020204" pitchFamily="34" charset="0"/>
                        </a:rPr>
                        <a:t>Human ressources</a:t>
                      </a:r>
                    </a:p>
                  </a:txBody>
                  <a:tcPr marL="5878" marR="5878" marT="587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0" i="0" u="none" strike="noStrike">
                          <a:solidFill>
                            <a:srgbClr val="000000"/>
                          </a:solidFill>
                          <a:effectLst/>
                          <a:latin typeface="Aptos Narrow" panose="020B0004020202020204" pitchFamily="34" charset="0"/>
                        </a:rPr>
                        <a:t> </a:t>
                      </a: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0" i="0" u="none" strike="noStrike">
                          <a:solidFill>
                            <a:srgbClr val="000000"/>
                          </a:solidFill>
                          <a:effectLst/>
                          <a:latin typeface="Aptos Narrow" panose="020B0004020202020204" pitchFamily="34" charset="0"/>
                        </a:rPr>
                        <a:t> </a:t>
                      </a:r>
                    </a:p>
                  </a:txBody>
                  <a:tcPr marL="5878" marR="5878" marT="587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0" i="0" u="none" strike="noStrike">
                          <a:solidFill>
                            <a:srgbClr val="000000"/>
                          </a:solidFill>
                          <a:effectLst/>
                          <a:latin typeface="Aptos Narrow" panose="020B0004020202020204" pitchFamily="34" charset="0"/>
                        </a:rPr>
                        <a:t> </a:t>
                      </a:r>
                    </a:p>
                  </a:txBody>
                  <a:tcPr marL="5878" marR="5878" marT="587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27544"/>
                  </a:ext>
                </a:extLst>
              </a:tr>
              <a:tr h="201833">
                <a:tc>
                  <a:txBody>
                    <a:bodyPr/>
                    <a:lstStyle/>
                    <a:p>
                      <a:pPr algn="l" fontAlgn="t"/>
                      <a:r>
                        <a:rPr lang="fr-BE" sz="800" b="1" i="0" u="sng"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err="1">
                          <a:solidFill>
                            <a:srgbClr val="000000"/>
                          </a:solidFill>
                          <a:effectLst/>
                          <a:latin typeface="Aptos Narrow" panose="020B0004020202020204" pitchFamily="34" charset="0"/>
                        </a:rPr>
                        <a:t>Voorgesteld</a:t>
                      </a:r>
                      <a:r>
                        <a:rPr lang="fr-BE" sz="800" b="1" i="0" u="sng" strike="noStrike" dirty="0">
                          <a:solidFill>
                            <a:srgbClr val="000000"/>
                          </a:solidFill>
                          <a:effectLst/>
                          <a:latin typeface="Aptos Narrow" panose="020B0004020202020204" pitchFamily="34" charset="0"/>
                        </a:rPr>
                        <a:t> </a:t>
                      </a:r>
                      <a:r>
                        <a:rPr lang="fr-BE" sz="800" b="1" i="0" u="sng" strike="noStrike" dirty="0" err="1">
                          <a:solidFill>
                            <a:srgbClr val="000000"/>
                          </a:solidFill>
                          <a:effectLst/>
                          <a:latin typeface="Aptos Narrow" panose="020B0004020202020204" pitchFamily="34" charset="0"/>
                        </a:rPr>
                        <a:t>aantal</a:t>
                      </a:r>
                      <a:r>
                        <a:rPr lang="fr-BE" sz="800" b="1" i="0" u="sng" strike="noStrike" dirty="0">
                          <a:solidFill>
                            <a:srgbClr val="000000"/>
                          </a:solidFill>
                          <a:effectLst/>
                          <a:latin typeface="Aptos Narrow" panose="020B0004020202020204" pitchFamily="34" charset="0"/>
                        </a:rPr>
                        <a:t> </a:t>
                      </a:r>
                      <a:r>
                        <a:rPr lang="fr-BE" sz="800" b="1" i="0" u="sng" strike="noStrike" dirty="0" err="1">
                          <a:solidFill>
                            <a:srgbClr val="000000"/>
                          </a:solidFill>
                          <a:effectLst/>
                          <a:latin typeface="Aptos Narrow" panose="020B0004020202020204" pitchFamily="34" charset="0"/>
                        </a:rPr>
                        <a:t>uren</a:t>
                      </a:r>
                      <a:endParaRPr lang="fr-BE" sz="800" b="1" i="0" u="sng" strike="noStrike" dirty="0">
                        <a:solidFill>
                          <a:srgbClr val="000000"/>
                        </a:solidFill>
                        <a:effectLst/>
                        <a:latin typeface="Aptos Narrow" panose="020B0004020202020204" pitchFamily="34" charset="0"/>
                      </a:endParaRP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err="1">
                          <a:solidFill>
                            <a:srgbClr val="000000"/>
                          </a:solidFill>
                          <a:effectLst/>
                          <a:latin typeface="Aptos Narrow" panose="020B0004020202020204" pitchFamily="34" charset="0"/>
                        </a:rPr>
                        <a:t>Verantwoording</a:t>
                      </a:r>
                      <a:endParaRPr lang="fr-BE" sz="800" b="1" i="0" u="sng" strike="noStrike" dirty="0">
                        <a:solidFill>
                          <a:srgbClr val="000000"/>
                        </a:solidFill>
                        <a:effectLst/>
                        <a:latin typeface="Aptos Narrow" panose="020B0004020202020204" pitchFamily="34" charset="0"/>
                      </a:endParaRP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BE" sz="800" b="1" i="0" u="sng" strike="noStrike" dirty="0">
                          <a:solidFill>
                            <a:srgbClr val="000000"/>
                          </a:solidFill>
                          <a:effectLst/>
                          <a:latin typeface="Aptos Narrow" panose="020B0004020202020204" pitchFamily="34" charset="0"/>
                        </a:rPr>
                        <a:t>Expert </a:t>
                      </a:r>
                      <a:r>
                        <a:rPr lang="fr-BE" sz="800" b="1" i="0" u="sng" strike="noStrike" dirty="0" err="1">
                          <a:solidFill>
                            <a:srgbClr val="000000"/>
                          </a:solidFill>
                          <a:effectLst/>
                          <a:latin typeface="Aptos Narrow" panose="020B0004020202020204" pitchFamily="34" charset="0"/>
                        </a:rPr>
                        <a:t>advies</a:t>
                      </a:r>
                      <a:r>
                        <a:rPr lang="fr-BE" sz="800" b="1" i="0" u="sng" strike="noStrike" dirty="0">
                          <a:solidFill>
                            <a:srgbClr val="000000"/>
                          </a:solidFill>
                          <a:effectLst/>
                          <a:latin typeface="Aptos Narrow" panose="020B0004020202020204" pitchFamily="34" charset="0"/>
                        </a:rPr>
                        <a:t> (met </a:t>
                      </a:r>
                      <a:r>
                        <a:rPr lang="fr-BE" sz="800" b="1" i="0" u="sng" strike="noStrike" dirty="0" err="1">
                          <a:solidFill>
                            <a:srgbClr val="000000"/>
                          </a:solidFill>
                          <a:effectLst/>
                          <a:latin typeface="Aptos Narrow" panose="020B0004020202020204" pitchFamily="34" charset="0"/>
                        </a:rPr>
                        <a:t>redenen</a:t>
                      </a:r>
                      <a:r>
                        <a:rPr lang="fr-BE" sz="800" b="1" i="0" u="sng" strike="noStrike" dirty="0">
                          <a:solidFill>
                            <a:srgbClr val="000000"/>
                          </a:solidFill>
                          <a:effectLst/>
                          <a:latin typeface="Aptos Narrow" panose="020B0004020202020204" pitchFamily="34" charset="0"/>
                        </a:rPr>
                        <a:t>)</a:t>
                      </a:r>
                    </a:p>
                  </a:txBody>
                  <a:tcPr marL="5878" marR="5878" marT="58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3499812"/>
                  </a:ext>
                </a:extLst>
              </a:tr>
              <a:tr h="849379">
                <a:tc>
                  <a:txBody>
                    <a:bodyPr/>
                    <a:lstStyle/>
                    <a:p>
                      <a:pPr algn="l" fontAlgn="t"/>
                      <a:r>
                        <a:rPr lang="fr-BE" sz="800" b="0" i="0" u="sng" strike="noStrike">
                          <a:solidFill>
                            <a:srgbClr val="000000"/>
                          </a:solidFill>
                          <a:effectLst/>
                          <a:latin typeface="Aptos Narrow" panose="020B0004020202020204" pitchFamily="34" charset="0"/>
                        </a:rPr>
                        <a:t>X</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0" u="sng" strike="noStrike" dirty="0">
                          <a:solidFill>
                            <a:srgbClr val="000000"/>
                          </a:solidFill>
                          <a:effectLst/>
                          <a:latin typeface="Aptos Narrow" panose="020B0004020202020204" pitchFamily="34" charset="0"/>
                        </a:rPr>
                        <a:t>Uren:</a:t>
                      </a:r>
                      <a:br>
                        <a:rPr lang="fr-BE" sz="800" b="0" i="0" u="none" strike="noStrike" dirty="0">
                          <a:solidFill>
                            <a:srgbClr val="000000"/>
                          </a:solidFill>
                          <a:effectLst/>
                          <a:latin typeface="Aptos Narrow" panose="020B0004020202020204" pitchFamily="34" charset="0"/>
                        </a:rPr>
                      </a:br>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br>
                        <a:rPr lang="fr-BE" sz="800" b="0" i="0" u="none" strike="noStrike" dirty="0">
                          <a:solidFill>
                            <a:srgbClr val="000000"/>
                          </a:solidFill>
                          <a:effectLst/>
                          <a:latin typeface="Aptos Narrow" panose="020B0004020202020204" pitchFamily="34" charset="0"/>
                        </a:rPr>
                      </a:br>
                      <a:r>
                        <a:rPr lang="nl-NL" sz="800" b="0" i="0" u="sng" strike="noStrike" dirty="0">
                          <a:solidFill>
                            <a:srgbClr val="000000"/>
                          </a:solidFill>
                          <a:effectLst/>
                          <a:latin typeface="Aptos Narrow" panose="020B0004020202020204" pitchFamily="34" charset="0"/>
                        </a:rPr>
                        <a:t>Geschikte functie voor deze deliverable</a:t>
                      </a:r>
                    </a:p>
                    <a:p>
                      <a:pPr algn="l" fontAlgn="t"/>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1880335481"/>
                  </a:ext>
                </a:extLst>
              </a:tr>
              <a:tr h="798920">
                <a:tc>
                  <a:txBody>
                    <a:bodyPr/>
                    <a:lstStyle/>
                    <a:p>
                      <a:pPr algn="l" fontAlgn="t"/>
                      <a:r>
                        <a:rPr lang="fr-BE" sz="800" b="0" i="0" u="sng" strike="noStrike">
                          <a:solidFill>
                            <a:srgbClr val="000000"/>
                          </a:solidFill>
                          <a:effectLst/>
                          <a:latin typeface="Aptos Narrow" panose="020B0004020202020204" pitchFamily="34" charset="0"/>
                        </a:rPr>
                        <a:t>Y</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0" u="sng" strike="noStrike" dirty="0">
                          <a:solidFill>
                            <a:srgbClr val="000000"/>
                          </a:solidFill>
                          <a:effectLst/>
                          <a:latin typeface="Aptos Narrow" panose="020B0004020202020204" pitchFamily="34" charset="0"/>
                        </a:rPr>
                        <a:t>Uren:</a:t>
                      </a:r>
                      <a:br>
                        <a:rPr lang="fr-BE" sz="800" b="0" i="0" u="none" strike="noStrike" dirty="0">
                          <a:solidFill>
                            <a:srgbClr val="000000"/>
                          </a:solidFill>
                          <a:effectLst/>
                          <a:latin typeface="Aptos Narrow" panose="020B0004020202020204" pitchFamily="34" charset="0"/>
                        </a:rPr>
                      </a:br>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br>
                        <a:rPr lang="fr-BE" sz="800" b="0" i="0" u="none" strike="noStrike" dirty="0">
                          <a:solidFill>
                            <a:srgbClr val="000000"/>
                          </a:solidFill>
                          <a:effectLst/>
                          <a:latin typeface="Aptos Narrow" panose="020B0004020202020204" pitchFamily="34" charset="0"/>
                        </a:rPr>
                      </a:br>
                      <a:r>
                        <a:rPr lang="nl-NL" sz="800" b="0" i="0" u="sng" strike="noStrike" dirty="0">
                          <a:solidFill>
                            <a:srgbClr val="000000"/>
                          </a:solidFill>
                          <a:effectLst/>
                          <a:latin typeface="Aptos Narrow" panose="020B0004020202020204" pitchFamily="34" charset="0"/>
                        </a:rPr>
                        <a:t>Geschikte functie voor deze deliverable</a:t>
                      </a:r>
                    </a:p>
                    <a:p>
                      <a:pPr algn="l" fontAlgn="t"/>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p>
                    <a:p>
                      <a:pPr algn="l" fontAlgn="t"/>
                      <a:endParaRPr lang="fr-BE" sz="800" b="0" i="0" u="none" strike="noStrike" dirty="0">
                        <a:solidFill>
                          <a:srgbClr val="000000"/>
                        </a:solidFill>
                        <a:effectLst/>
                        <a:latin typeface="Aptos Narrow" panose="020B0004020202020204" pitchFamily="34" charset="0"/>
                      </a:endParaRP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2796943505"/>
                  </a:ext>
                </a:extLst>
              </a:tr>
              <a:tr h="1009163">
                <a:tc>
                  <a:txBody>
                    <a:bodyPr/>
                    <a:lstStyle/>
                    <a:p>
                      <a:pPr algn="l" fontAlgn="t"/>
                      <a:r>
                        <a:rPr lang="fr-BE" sz="800" b="0" i="0" u="sng" strike="noStrike">
                          <a:solidFill>
                            <a:srgbClr val="000000"/>
                          </a:solidFill>
                          <a:effectLst/>
                          <a:latin typeface="Aptos Narrow" panose="020B0004020202020204" pitchFamily="34" charset="0"/>
                        </a:rPr>
                        <a:t>Z</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1" u="none" strike="noStrike">
                          <a:solidFill>
                            <a:srgbClr val="000000"/>
                          </a:solidFill>
                          <a:effectLst/>
                          <a:latin typeface="Aptos Narrow" panose="020B0004020202020204" pitchFamily="34" charset="0"/>
                        </a:rPr>
                        <a:t> </a:t>
                      </a: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r>
                        <a:rPr lang="fr-BE" sz="800" b="0" i="0" u="sng" strike="noStrike" dirty="0">
                          <a:solidFill>
                            <a:srgbClr val="000000"/>
                          </a:solidFill>
                          <a:effectLst/>
                          <a:latin typeface="Aptos Narrow" panose="020B0004020202020204" pitchFamily="34" charset="0"/>
                        </a:rPr>
                        <a:t>Uren:</a:t>
                      </a:r>
                      <a:br>
                        <a:rPr lang="fr-BE" sz="800" b="0" i="0" u="none" strike="noStrike" dirty="0">
                          <a:solidFill>
                            <a:srgbClr val="000000"/>
                          </a:solidFill>
                          <a:effectLst/>
                          <a:latin typeface="Aptos Narrow" panose="020B0004020202020204" pitchFamily="34" charset="0"/>
                        </a:rPr>
                      </a:br>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br>
                        <a:rPr lang="fr-BE" sz="800" b="0" i="0" u="none" strike="noStrike" dirty="0">
                          <a:solidFill>
                            <a:srgbClr val="000000"/>
                          </a:solidFill>
                          <a:effectLst/>
                          <a:latin typeface="Aptos Narrow" panose="020B0004020202020204" pitchFamily="34" charset="0"/>
                        </a:rPr>
                      </a:br>
                      <a:r>
                        <a:rPr lang="nl-NL" sz="800" b="0" i="0" u="sng" strike="noStrike" dirty="0">
                          <a:solidFill>
                            <a:srgbClr val="000000"/>
                          </a:solidFill>
                          <a:effectLst/>
                          <a:latin typeface="Aptos Narrow" panose="020B0004020202020204" pitchFamily="34" charset="0"/>
                        </a:rPr>
                        <a:t>Geschikte functie voor deze deliverable</a:t>
                      </a:r>
                    </a:p>
                    <a:p>
                      <a:pPr algn="l" fontAlgn="t"/>
                      <a:r>
                        <a:rPr lang="fr-BE" sz="800" b="0" i="0" u="none" strike="noStrike" dirty="0">
                          <a:solidFill>
                            <a:srgbClr val="000000"/>
                          </a:solidFill>
                          <a:effectLst/>
                          <a:latin typeface="Aptos Narrow" panose="020B0004020202020204" pitchFamily="34" charset="0"/>
                        </a:rPr>
                        <a:t>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 (niet OK </a:t>
                      </a:r>
                      <a:r>
                        <a:rPr lang="fr-BE" sz="800" b="0" i="0" u="none" strike="noStrike" dirty="0" err="1">
                          <a:solidFill>
                            <a:srgbClr val="000000"/>
                          </a:solidFill>
                          <a:effectLst/>
                          <a:latin typeface="Aptos Narrow" panose="020B0004020202020204" pitchFamily="34" charset="0"/>
                        </a:rPr>
                        <a:t>omdat</a:t>
                      </a:r>
                      <a:r>
                        <a:rPr lang="fr-BE" sz="800" b="0" i="0" u="none" strike="noStrike" dirty="0">
                          <a:solidFill>
                            <a:srgbClr val="000000"/>
                          </a:solidFill>
                          <a:effectLst/>
                          <a:latin typeface="Aptos Narrow" panose="020B0004020202020204" pitchFamily="34" charset="0"/>
                        </a:rPr>
                        <a:t>…)</a:t>
                      </a:r>
                    </a:p>
                    <a:p>
                      <a:pPr algn="l" fontAlgn="t"/>
                      <a:endParaRPr lang="fr-BE" sz="800" b="0" i="0" u="none" strike="noStrike" dirty="0">
                        <a:solidFill>
                          <a:srgbClr val="000000"/>
                        </a:solidFill>
                        <a:effectLst/>
                        <a:latin typeface="Aptos Narrow" panose="020B0004020202020204" pitchFamily="34" charset="0"/>
                      </a:endParaRPr>
                    </a:p>
                  </a:txBody>
                  <a:tcPr marL="5878" marR="5878" marT="58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381388158"/>
                  </a:ext>
                </a:extLst>
              </a:tr>
            </a:tbl>
          </a:graphicData>
        </a:graphic>
      </p:graphicFrame>
    </p:spTree>
    <p:extLst>
      <p:ext uri="{BB962C8B-B14F-4D97-AF65-F5344CB8AC3E}">
        <p14:creationId xmlns:p14="http://schemas.microsoft.com/office/powerpoint/2010/main" val="976872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a:extLst>
              <a:ext uri="{FF2B5EF4-FFF2-40B4-BE49-F238E27FC236}">
                <a16:creationId xmlns:a16="http://schemas.microsoft.com/office/drawing/2014/main" id="{7BDB8871-E84E-E6C7-3DFA-CF55544F4E77}"/>
              </a:ext>
            </a:extLst>
          </p:cNvPr>
          <p:cNvGraphicFramePr>
            <a:graphicFrameLocks noChangeAspect="1"/>
          </p:cNvGraphicFramePr>
          <p:nvPr>
            <p:extLst>
              <p:ext uri="{D42A27DB-BD31-4B8C-83A1-F6EECF244321}">
                <p14:modId xmlns:p14="http://schemas.microsoft.com/office/powerpoint/2010/main" val="2764828843"/>
              </p:ext>
            </p:extLst>
          </p:nvPr>
        </p:nvGraphicFramePr>
        <p:xfrm>
          <a:off x="71438" y="339725"/>
          <a:ext cx="8353425" cy="3962400"/>
        </p:xfrm>
        <a:graphic>
          <a:graphicData uri="http://schemas.openxmlformats.org/presentationml/2006/ole">
            <mc:AlternateContent xmlns:mc="http://schemas.openxmlformats.org/markup-compatibility/2006">
              <mc:Choice xmlns:v="urn:schemas-microsoft-com:vml" Requires="v">
                <p:oleObj name="Worksheet" r:id="rId2" imgW="12428185" imgH="4389261" progId="Excel.Sheet.12">
                  <p:embed/>
                </p:oleObj>
              </mc:Choice>
              <mc:Fallback>
                <p:oleObj name="Worksheet" r:id="rId2" imgW="12428185" imgH="4389261" progId="Excel.Sheet.12">
                  <p:embed/>
                  <p:pic>
                    <p:nvPicPr>
                      <p:cNvPr id="0" name=""/>
                      <p:cNvPicPr/>
                      <p:nvPr/>
                    </p:nvPicPr>
                    <p:blipFill>
                      <a:blip r:embed="rId3"/>
                      <a:stretch>
                        <a:fillRect/>
                      </a:stretch>
                    </p:blipFill>
                    <p:spPr>
                      <a:xfrm>
                        <a:off x="71438" y="339725"/>
                        <a:ext cx="8353425" cy="3962400"/>
                      </a:xfrm>
                      <a:prstGeom prst="rect">
                        <a:avLst/>
                      </a:prstGeom>
                    </p:spPr>
                  </p:pic>
                </p:oleObj>
              </mc:Fallback>
            </mc:AlternateContent>
          </a:graphicData>
        </a:graphic>
      </p:graphicFrame>
    </p:spTree>
    <p:extLst>
      <p:ext uri="{BB962C8B-B14F-4D97-AF65-F5344CB8AC3E}">
        <p14:creationId xmlns:p14="http://schemas.microsoft.com/office/powerpoint/2010/main" val="3401188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err="1">
                <a:solidFill>
                  <a:srgbClr val="595959"/>
                </a:solidFill>
                <a:latin typeface="Arial"/>
                <a:ea typeface="Arial"/>
                <a:cs typeface="Arial"/>
              </a:rPr>
              <a:t>Gedekte</a:t>
            </a:r>
            <a:r>
              <a:rPr lang="fr-BE" sz="2200" i="1" dirty="0">
                <a:solidFill>
                  <a:srgbClr val="595959"/>
                </a:solidFill>
                <a:latin typeface="Arial"/>
                <a:ea typeface="Arial"/>
                <a:cs typeface="Arial"/>
              </a:rPr>
              <a:t> </a:t>
            </a:r>
            <a:r>
              <a:rPr lang="fr-BE" sz="2200" i="1" dirty="0" err="1">
                <a:solidFill>
                  <a:srgbClr val="595959"/>
                </a:solidFill>
                <a:latin typeface="Arial"/>
                <a:ea typeface="Arial"/>
                <a:cs typeface="Arial"/>
              </a:rPr>
              <a:t>personeelskosten</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672408"/>
          </a:xfrm>
        </p:spPr>
        <p:txBody>
          <a:bodyPr>
            <a:normAutofit/>
          </a:bodyPr>
          <a:lstStyle/>
          <a:p>
            <a:pPr lvl="1"/>
            <a:r>
              <a:rPr lang="nl-NL" sz="1300" b="1" u="sng" dirty="0">
                <a:solidFill>
                  <a:srgbClr val="374151"/>
                </a:solidFill>
                <a:uFill>
                  <a:solidFill>
                    <a:srgbClr val="374151"/>
                  </a:solidFill>
                </a:uFill>
                <a:latin typeface="Söhne"/>
              </a:rPr>
              <a:t>De personeelskosten die in een deliverable kunnen worden opgenomen:</a:t>
            </a:r>
          </a:p>
          <a:p>
            <a:pPr lvl="1">
              <a:buFont typeface="Arial" pitchFamily="34" charset="0"/>
              <a:buChar char="•"/>
            </a:pPr>
            <a:r>
              <a:rPr lang="nl-NL" sz="1300" b="0" i="0" strike="noStrike" cap="none" spc="0" baseline="0" dirty="0">
                <a:solidFill>
                  <a:srgbClr val="374151"/>
                </a:solidFill>
                <a:effectLst/>
                <a:latin typeface="Söhne"/>
                <a:ea typeface="Söhne"/>
                <a:cs typeface="Söhne"/>
              </a:rPr>
              <a:t>Betreffen personeel dat in dienst is bij de projectdrager. Personeelsleden die onder een zelfstandigencontract werken of tot een derde structuur behoren, zijn dus uitgesloten;</a:t>
            </a:r>
          </a:p>
          <a:p>
            <a:pPr lvl="1">
              <a:buFont typeface="Arial" pitchFamily="34" charset="0"/>
              <a:buChar char="•"/>
            </a:pPr>
            <a:r>
              <a:rPr lang="nl-NL" sz="1300" b="0" i="0" strike="noStrike" cap="none" spc="0" baseline="0" dirty="0">
                <a:solidFill>
                  <a:srgbClr val="374151"/>
                </a:solidFill>
                <a:effectLst/>
                <a:latin typeface="Söhne"/>
                <a:ea typeface="Söhne"/>
                <a:cs typeface="Söhne"/>
              </a:rPr>
              <a:t>Zijn gebaseerd op de schalen die zijn vastgesteld door het EFRO-programma en dus gekoppeld aan:</a:t>
            </a:r>
          </a:p>
          <a:p>
            <a:pPr lvl="2">
              <a:buFont typeface="Arial" pitchFamily="34" charset="0"/>
              <a:buChar char="•"/>
            </a:pPr>
            <a:r>
              <a:rPr lang="nl-NL" sz="1300" b="0" i="0" strike="noStrike" cap="none" spc="0" baseline="0" dirty="0">
                <a:solidFill>
                  <a:srgbClr val="374151"/>
                </a:solidFill>
                <a:effectLst/>
                <a:latin typeface="Söhne"/>
                <a:ea typeface="Söhne"/>
                <a:cs typeface="Söhne"/>
              </a:rPr>
              <a:t>Een beroepscategorie (Intellectuele, wetenschappelijke en artistieke beroepen, Tussenberoepen, Administratief personeel),</a:t>
            </a:r>
          </a:p>
          <a:p>
            <a:pPr lvl="2">
              <a:buFont typeface="Arial" pitchFamily="34" charset="0"/>
              <a:buChar char="•"/>
            </a:pPr>
            <a:r>
              <a:rPr lang="nl-NL" sz="1300" b="0" i="0" strike="noStrike" cap="none" spc="0" baseline="0" dirty="0">
                <a:solidFill>
                  <a:srgbClr val="374151"/>
                </a:solidFill>
                <a:effectLst/>
                <a:latin typeface="Söhne"/>
                <a:ea typeface="Söhne"/>
                <a:cs typeface="Söhne"/>
              </a:rPr>
              <a:t>Een diploma (Master, bachelor of secundair onderwijs)</a:t>
            </a:r>
          </a:p>
          <a:p>
            <a:pPr lvl="1">
              <a:buFont typeface="Arial" pitchFamily="34" charset="0"/>
              <a:buChar char="•"/>
            </a:pPr>
            <a:r>
              <a:rPr lang="nl-NL" sz="1300" b="0" i="0" strike="noStrike" cap="none" spc="0" baseline="0" dirty="0">
                <a:solidFill>
                  <a:srgbClr val="374151"/>
                </a:solidFill>
                <a:effectLst/>
                <a:latin typeface="Söhne"/>
                <a:ea typeface="Söhne"/>
                <a:cs typeface="Söhne"/>
              </a:rPr>
              <a:t>Betreffen alleen de directe activiteiten van een project: de administratieve kosten in verband met de rapportage aan de EFRO-directie (voorbereiding van een activiteitenrapport EFRO…) zijn in aanmerking komende kosten, maar niet de algemene werkuren van de organisatie (percentages van de HR- of juridische dienst, van de algemene directie, zonder specifieke toewijzing aan de deliverables van het project);</a:t>
            </a:r>
          </a:p>
          <a:p>
            <a:pPr lvl="1">
              <a:buFont typeface="Arial" pitchFamily="34" charset="0"/>
              <a:buChar char="•"/>
            </a:pPr>
            <a:r>
              <a:rPr lang="nl-NL" sz="1300" b="0" i="0" strike="noStrike" cap="none" spc="0" baseline="0" dirty="0">
                <a:solidFill>
                  <a:srgbClr val="374151"/>
                </a:solidFill>
                <a:effectLst/>
                <a:latin typeface="Söhne"/>
                <a:ea typeface="Söhne"/>
                <a:cs typeface="Söhne"/>
              </a:rPr>
              <a:t> Worden forfaitair bepaald (geen timesheets, voorafgaande validatie via de in de financieringsovereenkomst opgenomen deliverables) maar voor deliverables die worden uitgevoerd door het aan het project toegewezen personeel.</a:t>
            </a:r>
          </a:p>
        </p:txBody>
      </p:sp>
    </p:spTree>
    <p:extLst>
      <p:ext uri="{BB962C8B-B14F-4D97-AF65-F5344CB8AC3E}">
        <p14:creationId xmlns:p14="http://schemas.microsoft.com/office/powerpoint/2010/main" val="15179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11510"/>
            <a:ext cx="8424936" cy="4248472"/>
          </a:xfrm>
        </p:spPr>
        <p:txBody>
          <a:bodyPr>
            <a:normAutofit/>
          </a:bodyPr>
          <a:lstStyle/>
          <a:p>
            <a:pPr lvl="1">
              <a:buFont typeface="Arial" pitchFamily="34" charset="0"/>
              <a:buChar char="•"/>
            </a:pPr>
            <a:r>
              <a:rPr lang="nl-NL" sz="1300" b="0" dirty="0">
                <a:solidFill>
                  <a:srgbClr val="374151"/>
                </a:solidFill>
                <a:latin typeface="Söhne"/>
                <a:ea typeface="Söhne"/>
                <a:cs typeface="Söhne"/>
              </a:rPr>
              <a:t>De volgende documenten zijn vereist :</a:t>
            </a:r>
          </a:p>
          <a:p>
            <a:pPr lvl="2">
              <a:buFont typeface="Arial" pitchFamily="34" charset="0"/>
              <a:buChar char="•"/>
            </a:pPr>
            <a:r>
              <a:rPr lang="nl-NL" sz="1300" b="0" dirty="0">
                <a:solidFill>
                  <a:srgbClr val="374151"/>
                </a:solidFill>
                <a:latin typeface="Söhne"/>
                <a:ea typeface="Söhne"/>
                <a:cs typeface="Söhne"/>
              </a:rPr>
              <a:t>De arbeidsovereenkomsten van de betrokken personeelsleden,</a:t>
            </a:r>
          </a:p>
          <a:p>
            <a:pPr lvl="2">
              <a:buFont typeface="Arial" pitchFamily="34" charset="0"/>
              <a:buChar char="•"/>
            </a:pPr>
            <a:r>
              <a:rPr lang="nl-NL" sz="1300" b="0" dirty="0">
                <a:solidFill>
                  <a:srgbClr val="374151"/>
                </a:solidFill>
                <a:latin typeface="Söhne"/>
                <a:ea typeface="Söhne"/>
                <a:cs typeface="Söhne"/>
              </a:rPr>
              <a:t>De opdrachtbrieven van de betrokken personeelsleden, waarin onder meer de aan het project bestede werktijd van elke werknemer (percentage van een voltijdse equivalent) wordt vermeld, evenals zijn functie en de beroepscategorie;</a:t>
            </a:r>
          </a:p>
          <a:p>
            <a:pPr lvl="2">
              <a:buFont typeface="Arial" pitchFamily="34" charset="0"/>
              <a:buChar char="•"/>
            </a:pPr>
            <a:r>
              <a:rPr lang="nl-NL" sz="1300" b="0" dirty="0">
                <a:solidFill>
                  <a:srgbClr val="374151"/>
                </a:solidFill>
                <a:latin typeface="Söhne"/>
                <a:ea typeface="Söhne"/>
                <a:cs typeface="Söhne"/>
              </a:rPr>
              <a:t>De diploma’s van de betrokken personeelsleden (die de schaal rechtvaardigen en overeenkomen met het type functie dat in een opdrachtbrief staat);</a:t>
            </a:r>
          </a:p>
          <a:p>
            <a:pPr lvl="2">
              <a:buFont typeface="Arial" pitchFamily="34" charset="0"/>
              <a:buChar char="•"/>
            </a:pPr>
            <a:r>
              <a:rPr lang="nl-NL" sz="1300" b="0" dirty="0">
                <a:solidFill>
                  <a:srgbClr val="374151"/>
                </a:solidFill>
                <a:latin typeface="Söhne"/>
                <a:ea typeface="Söhne"/>
                <a:cs typeface="Söhne"/>
              </a:rPr>
              <a:t>De activiteitenrapporten waarin de prestaties moeten worden gekoppeld aan de werkpakketten en de deliverables van het project;</a:t>
            </a:r>
          </a:p>
          <a:p>
            <a:pPr lvl="2">
              <a:buFont typeface="Arial" pitchFamily="34" charset="0"/>
              <a:buChar char="•"/>
            </a:pPr>
            <a:r>
              <a:rPr lang="nl-NL" sz="1300" i="1" dirty="0">
                <a:solidFill>
                  <a:srgbClr val="374151"/>
                </a:solidFill>
                <a:latin typeface="Söhne"/>
                <a:ea typeface="Söhne"/>
                <a:cs typeface="Söhne"/>
              </a:rPr>
              <a:t>De deliverables (als zodanig) van de in de activiteitenrapporten beschreven activiteiten en de door de personeelsleden uitgevoerde prestaties.</a:t>
            </a:r>
          </a:p>
        </p:txBody>
      </p:sp>
    </p:spTree>
    <p:extLst>
      <p:ext uri="{BB962C8B-B14F-4D97-AF65-F5344CB8AC3E}">
        <p14:creationId xmlns:p14="http://schemas.microsoft.com/office/powerpoint/2010/main" val="156231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Forfait van 40%</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nl-NL" sz="1300" b="1" i="1" dirty="0">
                <a:solidFill>
                  <a:srgbClr val="374151"/>
                </a:solidFill>
                <a:uFill>
                  <a:solidFill>
                    <a:srgbClr val="374151"/>
                  </a:solidFill>
                </a:uFill>
                <a:latin typeface="Söhne"/>
              </a:rPr>
              <a:t>Het forfait (40%) </a:t>
            </a:r>
            <a:r>
              <a:rPr lang="nl-NL" sz="1300" dirty="0">
                <a:solidFill>
                  <a:srgbClr val="374151"/>
                </a:solidFill>
                <a:uFill>
                  <a:solidFill>
                    <a:srgbClr val="374151"/>
                  </a:solidFill>
                </a:uFill>
                <a:latin typeface="Söhne"/>
              </a:rPr>
              <a:t>is bedoeld om alle andere uitgaven dan de personeelskosten van het project te dekken.</a:t>
            </a:r>
          </a:p>
          <a:p>
            <a:pPr lvl="1"/>
            <a:r>
              <a:rPr lang="nl-NL" sz="1300" dirty="0">
                <a:solidFill>
                  <a:srgbClr val="374151"/>
                </a:solidFill>
                <a:uFill>
                  <a:solidFill>
                    <a:srgbClr val="374151"/>
                  </a:solidFill>
                </a:uFill>
                <a:latin typeface="Söhne"/>
              </a:rPr>
              <a:t>Daarom is elke andere uitgave (algemene kosten van het sociaal secretariaat, deel van de huur of energiekosten, IT-materiaal en software die aan het project zijn gewijd, communicatiekosten, aanvullende werkzaamheden toevertrouwd aan een consultant…) uitgesloten!</a:t>
            </a:r>
          </a:p>
          <a:p>
            <a:pPr lvl="1"/>
            <a:r>
              <a:rPr lang="nl-NL" sz="1300" dirty="0">
                <a:solidFill>
                  <a:srgbClr val="374151"/>
                </a:solidFill>
                <a:uFill>
                  <a:solidFill>
                    <a:srgbClr val="374151"/>
                  </a:solidFill>
                </a:uFill>
                <a:latin typeface="Söhne"/>
              </a:rPr>
              <a:t>De projectdrager hoeft deze 40% echter niet te koppelen aan specifieke uitgaven (maar zijn boekhouding moet de EFRO-bijdrage op het niveau van de inkomsten laten zien) =&gt; geen verantwoording nodig om de 40% te verkrijgen (maar geen 40% zonder aantoonbare productie van de deliverable).</a:t>
            </a:r>
          </a:p>
          <a:p>
            <a:pPr lvl="1"/>
            <a:r>
              <a:rPr lang="nl-NL" sz="1300" dirty="0">
                <a:solidFill>
                  <a:srgbClr val="374151"/>
                </a:solidFill>
                <a:uFill>
                  <a:solidFill>
                    <a:srgbClr val="374151"/>
                  </a:solidFill>
                </a:uFill>
                <a:latin typeface="Söhne"/>
              </a:rPr>
              <a:t>De projectdrager moet echter wel de wetgeving inzake overheidsopdrachten naleven en een controle ter plaatse of een audit kan dus het systeem bij de begunstigde analyseren (mogelijk, bij afwezigheid van </a:t>
            </a:r>
            <a:r>
              <a:rPr lang="nl-NL" sz="1300" dirty="0" err="1">
                <a:solidFill>
                  <a:srgbClr val="374151"/>
                </a:solidFill>
                <a:uFill>
                  <a:solidFill>
                    <a:srgbClr val="374151"/>
                  </a:solidFill>
                </a:uFill>
                <a:latin typeface="Söhne"/>
              </a:rPr>
              <a:t>projectgerelateerde</a:t>
            </a:r>
            <a:r>
              <a:rPr lang="nl-NL" sz="1300" dirty="0">
                <a:solidFill>
                  <a:srgbClr val="374151"/>
                </a:solidFill>
                <a:uFill>
                  <a:solidFill>
                    <a:srgbClr val="374151"/>
                  </a:solidFill>
                </a:uFill>
                <a:latin typeface="Söhne"/>
              </a:rPr>
              <a:t> uitgaven, tests uitvoeren op de uitgaven in de boekhouding van de </a:t>
            </a:r>
            <a:r>
              <a:rPr lang="nl-NL" sz="1300" dirty="0" err="1">
                <a:solidFill>
                  <a:srgbClr val="374151"/>
                </a:solidFill>
                <a:uFill>
                  <a:solidFill>
                    <a:srgbClr val="374151"/>
                  </a:solidFill>
                </a:uFill>
                <a:latin typeface="Söhne"/>
              </a:rPr>
              <a:t>projecdrager</a:t>
            </a:r>
            <a:r>
              <a:rPr lang="nl-NL" sz="1300" dirty="0">
                <a:solidFill>
                  <a:srgbClr val="374151"/>
                </a:solidFill>
                <a:uFill>
                  <a:solidFill>
                    <a:srgbClr val="374151"/>
                  </a:solidFill>
                </a:uFill>
                <a:latin typeface="Söhne"/>
              </a:rPr>
              <a:t>). En de gegevens met betrekking tot de (eventuele) Europese overheidsopdrachten goed bewaren.</a:t>
            </a:r>
          </a:p>
        </p:txBody>
      </p:sp>
    </p:spTree>
    <p:extLst>
      <p:ext uri="{BB962C8B-B14F-4D97-AF65-F5344CB8AC3E}">
        <p14:creationId xmlns:p14="http://schemas.microsoft.com/office/powerpoint/2010/main" val="3955053257"/>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6265</TotalTime>
  <Words>1170</Words>
  <Application>Microsoft Office PowerPoint</Application>
  <PresentationFormat>Affichage à l'écran (16:9)</PresentationFormat>
  <Paragraphs>108</Paragraphs>
  <Slides>12</Slides>
  <Notes>1</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20" baseType="lpstr">
      <vt:lpstr>Aller Light</vt:lpstr>
      <vt:lpstr>Aptos Narrow</vt:lpstr>
      <vt:lpstr>Arial</vt:lpstr>
      <vt:lpstr>Calibri</vt:lpstr>
      <vt:lpstr>Courier New</vt:lpstr>
      <vt:lpstr>Söhne</vt:lpstr>
      <vt:lpstr>Thème Office</vt:lpstr>
      <vt:lpstr>Worksheet</vt:lpstr>
      <vt:lpstr>Présentation PowerPoint</vt:lpstr>
      <vt:lpstr>Introduction / Inleiding</vt:lpstr>
      <vt:lpstr>Work packages</vt:lpstr>
      <vt:lpstr>Delivrables</vt:lpstr>
      <vt:lpstr>Deliverables van operationele projecten en budget</vt:lpstr>
      <vt:lpstr>Présentation PowerPoint</vt:lpstr>
      <vt:lpstr>Delivrables</vt:lpstr>
      <vt:lpstr>Présentation PowerPoint</vt:lpstr>
      <vt:lpstr>Présentation PowerPoint</vt:lpstr>
      <vt:lpstr>Gedekte personeelskosten</vt:lpstr>
      <vt:lpstr>Présentation PowerPoint</vt:lpstr>
      <vt:lpstr>Forfait van 40%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RICHARD Quentin</cp:lastModifiedBy>
  <cp:revision>267</cp:revision>
  <cp:lastPrinted>2024-04-15T08:45:11Z</cp:lastPrinted>
  <dcterms:created xsi:type="dcterms:W3CDTF">2013-10-17T10:19:39Z</dcterms:created>
  <dcterms:modified xsi:type="dcterms:W3CDTF">2024-10-15T13:26:39Z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