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handoutMasterIdLst>
    <p:handoutMasterId r:id="rId49"/>
  </p:handoutMasterIdLst>
  <p:sldIdLst>
    <p:sldId id="259" r:id="rId5"/>
    <p:sldId id="440" r:id="rId6"/>
    <p:sldId id="406" r:id="rId7"/>
    <p:sldId id="442" r:id="rId8"/>
    <p:sldId id="444" r:id="rId9"/>
    <p:sldId id="451" r:id="rId10"/>
    <p:sldId id="456" r:id="rId11"/>
    <p:sldId id="493" r:id="rId12"/>
    <p:sldId id="487" r:id="rId13"/>
    <p:sldId id="462" r:id="rId14"/>
    <p:sldId id="494" r:id="rId15"/>
    <p:sldId id="463" r:id="rId16"/>
    <p:sldId id="475" r:id="rId17"/>
    <p:sldId id="492" r:id="rId18"/>
    <p:sldId id="314" r:id="rId19"/>
    <p:sldId id="283" r:id="rId20"/>
    <p:sldId id="346" r:id="rId21"/>
    <p:sldId id="347" r:id="rId22"/>
    <p:sldId id="302" r:id="rId23"/>
    <p:sldId id="515" r:id="rId24"/>
    <p:sldId id="477" r:id="rId25"/>
    <p:sldId id="506" r:id="rId26"/>
    <p:sldId id="516" r:id="rId27"/>
    <p:sldId id="507" r:id="rId28"/>
    <p:sldId id="508" r:id="rId29"/>
    <p:sldId id="528" r:id="rId30"/>
    <p:sldId id="505" r:id="rId31"/>
    <p:sldId id="517" r:id="rId32"/>
    <p:sldId id="527" r:id="rId33"/>
    <p:sldId id="518" r:id="rId34"/>
    <p:sldId id="521" r:id="rId35"/>
    <p:sldId id="522" r:id="rId36"/>
    <p:sldId id="526" r:id="rId37"/>
    <p:sldId id="524" r:id="rId38"/>
    <p:sldId id="495" r:id="rId39"/>
    <p:sldId id="497" r:id="rId40"/>
    <p:sldId id="498" r:id="rId41"/>
    <p:sldId id="499" r:id="rId42"/>
    <p:sldId id="500" r:id="rId43"/>
    <p:sldId id="496" r:id="rId44"/>
    <p:sldId id="446" r:id="rId45"/>
    <p:sldId id="510" r:id="rId46"/>
    <p:sldId id="273" r:id="rId47"/>
  </p:sldIdLst>
  <p:sldSz cx="9144000" cy="5143500" type="screen16x9"/>
  <p:notesSz cx="6797675" cy="9926638"/>
  <p:custDataLst>
    <p:tags r:id="rId50"/>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0"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6357" autoAdjust="0"/>
  </p:normalViewPr>
  <p:slideViewPr>
    <p:cSldViewPr>
      <p:cViewPr varScale="1">
        <p:scale>
          <a:sx n="146" d="100"/>
          <a:sy n="146" d="100"/>
        </p:scale>
        <p:origin x="576" y="114"/>
      </p:cViewPr>
      <p:guideLst>
        <p:guide orient="horz" pos="1620"/>
        <p:guide pos="2880"/>
      </p:guideLst>
    </p:cSldViewPr>
  </p:slideViewPr>
  <p:notesTextViewPr>
    <p:cViewPr>
      <p:scale>
        <a:sx n="3" d="2"/>
        <a:sy n="3" d="2"/>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ERMAN Ann" userId="e77d1b84-86a3-46cd-abb0-263699a5349f" providerId="ADAL" clId="{8164B479-F57A-4260-A3F0-6E18434AB416}"/>
    <pc:docChg chg="custSel addSld modSld">
      <pc:chgData name="MOERMAN Ann" userId="e77d1b84-86a3-46cd-abb0-263699a5349f" providerId="ADAL" clId="{8164B479-F57A-4260-A3F0-6E18434AB416}" dt="2024-10-03T13:10:06.644" v="197" actId="207"/>
      <pc:docMkLst>
        <pc:docMk/>
      </pc:docMkLst>
      <pc:sldChg chg="modSp mod">
        <pc:chgData name="MOERMAN Ann" userId="e77d1b84-86a3-46cd-abb0-263699a5349f" providerId="ADAL" clId="{8164B479-F57A-4260-A3F0-6E18434AB416}" dt="2024-10-02T12:40:26.251" v="32" actId="20577"/>
        <pc:sldMkLst>
          <pc:docMk/>
          <pc:sldMk cId="2829182355" sldId="259"/>
        </pc:sldMkLst>
        <pc:spChg chg="mod">
          <ac:chgData name="MOERMAN Ann" userId="e77d1b84-86a3-46cd-abb0-263699a5349f" providerId="ADAL" clId="{8164B479-F57A-4260-A3F0-6E18434AB416}" dt="2024-10-02T12:40:26.251" v="32" actId="20577"/>
          <ac:spMkLst>
            <pc:docMk/>
            <pc:sldMk cId="2829182355" sldId="259"/>
            <ac:spMk id="2" creationId="{11CA16AA-7B05-47D9-BE8D-7FB2B2D65377}"/>
          </ac:spMkLst>
        </pc:spChg>
      </pc:sldChg>
      <pc:sldChg chg="modSp mod">
        <pc:chgData name="MOERMAN Ann" userId="e77d1b84-86a3-46cd-abb0-263699a5349f" providerId="ADAL" clId="{8164B479-F57A-4260-A3F0-6E18434AB416}" dt="2024-10-03T13:10:06.644" v="197" actId="207"/>
        <pc:sldMkLst>
          <pc:docMk/>
          <pc:sldMk cId="2350123188" sldId="446"/>
        </pc:sldMkLst>
        <pc:spChg chg="mod">
          <ac:chgData name="MOERMAN Ann" userId="e77d1b84-86a3-46cd-abb0-263699a5349f" providerId="ADAL" clId="{8164B479-F57A-4260-A3F0-6E18434AB416}" dt="2024-10-03T13:10:06.644" v="197" actId="207"/>
          <ac:spMkLst>
            <pc:docMk/>
            <pc:sldMk cId="2350123188" sldId="446"/>
            <ac:spMk id="2" creationId="{21C7C465-BE09-7D5E-5A4E-42D1463DEE8D}"/>
          </ac:spMkLst>
        </pc:spChg>
      </pc:sldChg>
      <pc:sldChg chg="modSp mod">
        <pc:chgData name="MOERMAN Ann" userId="e77d1b84-86a3-46cd-abb0-263699a5349f" providerId="ADAL" clId="{8164B479-F57A-4260-A3F0-6E18434AB416}" dt="2024-10-03T13:10:00.247" v="196" actId="207"/>
        <pc:sldMkLst>
          <pc:docMk/>
          <pc:sldMk cId="3385017251" sldId="510"/>
        </pc:sldMkLst>
        <pc:spChg chg="mod">
          <ac:chgData name="MOERMAN Ann" userId="e77d1b84-86a3-46cd-abb0-263699a5349f" providerId="ADAL" clId="{8164B479-F57A-4260-A3F0-6E18434AB416}" dt="2024-10-03T13:10:00.247" v="196" actId="207"/>
          <ac:spMkLst>
            <pc:docMk/>
            <pc:sldMk cId="3385017251" sldId="510"/>
            <ac:spMk id="2" creationId="{21C7C465-BE09-7D5E-5A4E-42D1463DEE8D}"/>
          </ac:spMkLst>
        </pc:spChg>
      </pc:sldChg>
      <pc:sldChg chg="modSp new mod">
        <pc:chgData name="MOERMAN Ann" userId="e77d1b84-86a3-46cd-abb0-263699a5349f" providerId="ADAL" clId="{8164B479-F57A-4260-A3F0-6E18434AB416}" dt="2024-10-03T12:59:37.906" v="191" actId="6549"/>
        <pc:sldMkLst>
          <pc:docMk/>
          <pc:sldMk cId="1762270684" sldId="528"/>
        </pc:sldMkLst>
        <pc:spChg chg="mod">
          <ac:chgData name="MOERMAN Ann" userId="e77d1b84-86a3-46cd-abb0-263699a5349f" providerId="ADAL" clId="{8164B479-F57A-4260-A3F0-6E18434AB416}" dt="2024-10-03T12:56:10.530" v="86" actId="20577"/>
          <ac:spMkLst>
            <pc:docMk/>
            <pc:sldMk cId="1762270684" sldId="528"/>
            <ac:spMk id="2" creationId="{8EC113A3-0094-75D9-9B1F-A5597091AD83}"/>
          </ac:spMkLst>
        </pc:spChg>
        <pc:spChg chg="mod">
          <ac:chgData name="MOERMAN Ann" userId="e77d1b84-86a3-46cd-abb0-263699a5349f" providerId="ADAL" clId="{8164B479-F57A-4260-A3F0-6E18434AB416}" dt="2024-10-03T12:59:37.906" v="191" actId="6549"/>
          <ac:spMkLst>
            <pc:docMk/>
            <pc:sldMk cId="1762270684" sldId="528"/>
            <ac:spMk id="3" creationId="{D9F505A9-EAE3-AFA3-D55B-28A783875F4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t>03-10-24</a:t>
            </a:fld>
            <a:endParaRPr lang="fr-BE"/>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lang="fr-FR"/>
              <a:t>La présentation est basée sur les présentations précédentes d'Equal Brussels</a:t>
            </a:r>
            <a:endParaRPr lang="fr-BE"/>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t>‹nr.›</a:t>
            </a:fld>
            <a:endParaRPr lang="fr-BE"/>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03-10-24</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r>
              <a:rPr lang="fr-FR"/>
              <a:t>La présentation est basée sur les présentations précédentes d'Equal Brussels</a:t>
            </a:r>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‹nr.›</a:t>
            </a:fld>
            <a:endParaRPr lang="fr-BE"/>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ct val="0"/>
                </a:spcAft>
                <a:buClrTx/>
                <a:buSzTx/>
                <a:buFontTx/>
                <a:buNone/>
                <a:defRPr/>
              </a:pPr>
              <a:t>‹nr.›</a:t>
            </a:fld>
            <a:r>
              <a:rPr kumimoji="0" lang="fr-BE" sz="11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endParaRP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ct val="0"/>
                </a:spcAft>
                <a:buClrTx/>
                <a:buSzTx/>
                <a:buFontTx/>
                <a:buNone/>
                <a:defRPr/>
              </a:pPr>
              <a:t>‹nr.›</a:t>
            </a:fld>
            <a:r>
              <a:rPr kumimoji="0" lang="fr-BE" sz="11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endParaRP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a:t>Click to modify the presentation heading</a:t>
            </a:r>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a:t>Click to modify the subtitle</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ct val="0"/>
                </a:spcAft>
                <a:buClrTx/>
                <a:buSzTx/>
                <a:buFontTx/>
                <a:buNone/>
                <a:defRPr/>
              </a:pPr>
              <a:t>‹nr.›</a:t>
            </a:fld>
            <a:r>
              <a:rPr kumimoji="0" lang="fr-BE" sz="11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endParaRP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itchFamily="34" charset="0"/>
              <a:buChar char="•"/>
              <a:defRPr sz="1800">
                <a:solidFill>
                  <a:schemeClr val="bg1">
                    <a:lumMod val="50000"/>
                  </a:schemeClr>
                </a:solidFill>
                <a:latin typeface="Arial" pitchFamily="34" charset="0"/>
                <a:cs typeface="Arial" pitchFamily="34" charset="0"/>
              </a:defRPr>
            </a:lvl2pPr>
            <a:lvl3pPr marL="454025" indent="-228600">
              <a:buFont typeface="Arial" pitchFamily="34" charset="0"/>
              <a:buChar char="-"/>
              <a:defRPr sz="1600">
                <a:solidFill>
                  <a:schemeClr val="bg1">
                    <a:lumMod val="50000"/>
                  </a:schemeClr>
                </a:solidFill>
                <a:latin typeface="Arial" pitchFamily="34" charset="0"/>
                <a:cs typeface="Arial" pitchFamily="34" charset="0"/>
              </a:defRPr>
            </a:lvl3pPr>
            <a:lvl4pPr marL="539750" indent="0">
              <a:buFont typeface="Courier New" panose="02070309020205020404" pitchFamily="49" charset="0"/>
              <a:buNone/>
              <a:defRPr sz="1600" i="1">
                <a:solidFill>
                  <a:schemeClr val="bg1">
                    <a:lumMod val="50000"/>
                  </a:schemeClr>
                </a:solidFill>
                <a:latin typeface="Arial" pitchFamily="34" charset="0"/>
                <a:cs typeface="Arial" pitchFamily="34" charset="0"/>
              </a:defRPr>
            </a:lvl4pPr>
            <a:lvl5pPr>
              <a:defRPr>
                <a:solidFill>
                  <a:schemeClr val="tx1">
                    <a:lumMod val="75000"/>
                    <a:lumOff val="25000"/>
                  </a:schemeClr>
                </a:solidFill>
              </a:defRPr>
            </a:lvl5pPr>
          </a:lstStyle>
          <a:p>
            <a:pPr lvl="0"/>
            <a:r>
              <a:rPr lang="fr-FR"/>
              <a:t>Click to modify the presentation summary</a:t>
            </a:r>
          </a:p>
          <a:p>
            <a:pPr lvl="1"/>
            <a:r>
              <a:rPr lang="fr-FR"/>
              <a:t>Second level </a:t>
            </a:r>
          </a:p>
          <a:p>
            <a:pPr lvl="2"/>
            <a:r>
              <a:rPr lang="fr-FR" err="1"/>
              <a:t>Third level</a:t>
            </a:r>
            <a:endParaRPr lang="fr-FR"/>
          </a:p>
          <a:p>
            <a:pPr lvl="3"/>
            <a:r>
              <a:rPr lang="fr-FR" err="1"/>
              <a:t>Fourth level </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ct val="0"/>
                </a:spcAft>
                <a:buClrTx/>
                <a:buSzTx/>
                <a:buFontTx/>
                <a:buNone/>
                <a:defRPr/>
              </a:pPr>
              <a:t>‹nr.›</a:t>
            </a:fld>
            <a:r>
              <a:rPr kumimoji="0" lang="fr-BE" sz="11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a:ln>
                <a:noFill/>
              </a:ln>
              <a:solidFill>
                <a:schemeClr val="bg1">
                  <a:lumMod val="65000"/>
                </a:schemeClr>
              </a:solidFill>
              <a:effectLst/>
              <a:uLnTx/>
              <a:uFillTx/>
              <a:latin typeface="Arial" pitchFamily="34" charset="0"/>
              <a:ea typeface="+mn-ea"/>
              <a:cs typeface="Arial" pitchFamily="34" charset="0"/>
            </a:endParaRP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a:t>Click to modify the heading style</a:t>
            </a:r>
            <a:endParaRPr lang="fr-BE"/>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a:t>Click to modify the text styles</a:t>
            </a:r>
          </a:p>
          <a:p>
            <a:pPr lvl="1"/>
            <a:r>
              <a:rPr lang="fr-FR"/>
              <a:t>Second level </a:t>
            </a:r>
          </a:p>
          <a:p>
            <a:pPr lvl="2"/>
            <a:r>
              <a:rPr lang="fr-FR" err="1"/>
              <a:t>Third level</a:t>
            </a:r>
            <a:endParaRPr lang="fr-FR"/>
          </a:p>
          <a:p>
            <a:pPr lvl="3"/>
            <a:r>
              <a:rPr lang="fr-FR" err="1"/>
              <a:t>Fourth level </a:t>
            </a:r>
          </a:p>
          <a:p>
            <a:pPr lvl="4"/>
            <a:r>
              <a:rPr lang="fr-FR" err="1"/>
              <a:t>Fifth level </a:t>
            </a:r>
            <a:endParaRPr lang="fr-B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Modifiez le style du titre</a:t>
            </a:r>
            <a:endParaRPr lang="fr-BE"/>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p>
            <a:fld id="{BA5B9421-56AA-46BA-90BD-AA1DE64F4ACD}" type="datetime1">
              <a:rPr lang="fr-BE" smtClean="0"/>
              <a:t>03-10-24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D1079063-12B2-4203-BE5D-41ED4CC7A888}" type="slidenum">
              <a:rPr lang="fr-BE" smtClean="0"/>
              <a:t>‹nr.›</a:t>
            </a:fld>
            <a:endParaRPr lang="fr-BE"/>
          </a:p>
        </p:txBody>
      </p:sp>
    </p:spTree>
    <p:extLst>
      <p:ext uri="{BB962C8B-B14F-4D97-AF65-F5344CB8AC3E}">
        <p14:creationId xmlns:p14="http://schemas.microsoft.com/office/powerpoint/2010/main" val="1237508622"/>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t>03-10-24</a:t>
            </a:fld>
            <a:endParaRPr lang="fr-BE"/>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t>‹nr.›</a:t>
            </a:fld>
            <a:endParaRPr lang="fr-BE"/>
          </a:p>
        </p:txBody>
      </p:sp>
      <p:sp>
        <p:nvSpPr>
          <p:cNvPr id="8" name="Tekstvak 7">
            <a:extLst>
              <a:ext uri="{FF2B5EF4-FFF2-40B4-BE49-F238E27FC236}">
                <a16:creationId xmlns:a16="http://schemas.microsoft.com/office/drawing/2014/main" id="{49AD1398-D310-F8B0-A212-623BE3C24185}"/>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 id="2147483664" r:id="rId5"/>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hyperlink" Target="https://www.unia.be/nl/discriminatiegronden/discriminatie-enkele-verduidelijkingen" TargetMode="Externa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s://igvm-iefh.belgium.be/nl/publicaties/de_genderdimensie_in_de_federale_communicatie_integreren"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s://igvm-iefh.belgium.be/nl/activiteiten/gender_mainstreaming/uitvoering_van_de_wet/overheidsopdrachten"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hyperlink" Target="https://www.anysurfer.be/nl/labels"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igvm-iefh.belgium.be/nl/activiteiten/gender_mainstreaming" TargetMode="External"/><Relationship Id="rId2" Type="http://schemas.openxmlformats.org/officeDocument/2006/relationships/hyperlink" Target="https://www.unia.be/nl" TargetMode="External"/><Relationship Id="rId1" Type="http://schemas.openxmlformats.org/officeDocument/2006/relationships/slideLayout" Target="../slideLayouts/slideLayout3.xml"/><Relationship Id="rId6" Type="http://schemas.openxmlformats.org/officeDocument/2006/relationships/hyperlink" Target="https://fedweb.belgium.be/sites/default/files/downloads/folder%20inclusive%20writing%20NL%20final%20v5.pdf" TargetMode="External"/><Relationship Id="rId5" Type="http://schemas.openxmlformats.org/officeDocument/2006/relationships/hyperlink" Target="https://equal.brussels/wp-content/uploads/2022/12/Plan-handistreaming-NL.pdf" TargetMode="External"/><Relationship Id="rId4" Type="http://schemas.openxmlformats.org/officeDocument/2006/relationships/hyperlink" Target="https://equal.brussels/wp-content/uploads/2022/12/Plan-Genre-NL-1.pdf"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genderedinnovations.stanford.edu/methods-sex-and-gender-analysis.html" TargetMode="External"/><Relationship Id="rId3" Type="http://schemas.openxmlformats.org/officeDocument/2006/relationships/hyperlink" Target="https://igvm-iefh.belgium.be/nl/activiteiten/gender_mainstreaming/uitvoering_van_de_wet/overheidsopdrachten" TargetMode="External"/><Relationship Id="rId7" Type="http://schemas.openxmlformats.org/officeDocument/2006/relationships/hyperlink" Target="file:///C:\Users\amoerman\OneDrive%20-%20Service%20Public%20R&#195;&#169;gional%20de%20Bruxelles%20(SPRB-GOB)\Bureaublad\Brochure_handistreaming_toolbox.pdf" TargetMode="External"/><Relationship Id="rId2" Type="http://schemas.openxmlformats.org/officeDocument/2006/relationships/hyperlink" Target="https://overheidsdienst.brussels/brochure-genderongelijkheid/" TargetMode="External"/><Relationship Id="rId1" Type="http://schemas.openxmlformats.org/officeDocument/2006/relationships/slideLayout" Target="../slideLayouts/slideLayout3.xml"/><Relationship Id="rId6" Type="http://schemas.openxmlformats.org/officeDocument/2006/relationships/hyperlink" Target="https://igvm-iefh.belgium.be/sites/default/files/112_-_checklist_genderdimensie_nl.pdf" TargetMode="External"/><Relationship Id="rId5" Type="http://schemas.openxmlformats.org/officeDocument/2006/relationships/hyperlink" Target="https://igvm-iefh.belgium.be/sites/default/files/downloads/66%20-%20Genderchecklist_NL.pdf" TargetMode="External"/><Relationship Id="rId10" Type="http://schemas.openxmlformats.org/officeDocument/2006/relationships/hyperlink" Target="https://fedweb.belgium.be/sites/default/files/downloads/folder%20inclusive%20writing%20FR%20final%20v5.pdf" TargetMode="External"/><Relationship Id="rId4" Type="http://schemas.openxmlformats.org/officeDocument/2006/relationships/hyperlink" Target="https://igvm-iefh.belgium.be/sites/default/files/downloads/73%20-%20De%20genderdimensie%20in%20de%20federale%20communicatie%20integreren_NL.pdf" TargetMode="External"/><Relationship Id="rId9" Type="http://schemas.openxmlformats.org/officeDocument/2006/relationships/hyperlink" Target="https://equal.brussels/wp-content/uploads/2024/06/Gids-voor-inclusieve-communicatie.pdf"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normAutofit/>
          </a:bodyPr>
          <a:lstStyle/>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r>
              <a:rPr lang="nl-BE" sz="1600" b="1" i="0" strike="noStrike" cap="all" spc="0" baseline="0" dirty="0">
                <a:solidFill>
                  <a:srgbClr val="17375E"/>
                </a:solidFill>
                <a:effectLst/>
                <a:latin typeface="Arial"/>
                <a:ea typeface="Arial"/>
                <a:cs typeface="Arial"/>
              </a:rPr>
              <a:t>infosessie “gelijke kansen”</a:t>
            </a:r>
          </a:p>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r>
              <a:rPr lang="nl-BE" sz="1600" b="1" i="0" strike="noStrike" cap="all" spc="0" baseline="0" dirty="0">
                <a:solidFill>
                  <a:srgbClr val="17375E"/>
                </a:solidFill>
                <a:effectLst/>
                <a:latin typeface="Arial"/>
                <a:ea typeface="Arial"/>
                <a:cs typeface="Arial"/>
              </a:rPr>
              <a:t>Voor projectdragers van SD 1.1, 2.1, 1.3. en 2.1.</a:t>
            </a:r>
          </a:p>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endParaRPr kumimoji="0" lang="fr-FR" sz="1600" b="1" i="0" u="none" strike="noStrike" kern="1200" cap="all" spc="0" normalizeH="0" baseline="0" noProof="0" dirty="0">
              <a:ln>
                <a:noFill/>
              </a:ln>
              <a:solidFill>
                <a:srgbClr val="1F497D">
                  <a:lumMod val="75000"/>
                </a:srgbClr>
              </a:solidFill>
              <a:effectLst/>
              <a:uLnTx/>
              <a:uFillTx/>
            </a:endParaRPr>
          </a:p>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r>
              <a:rPr lang="nl-BE" sz="1400" b="1" i="0" strike="noStrike" cap="all" spc="0" baseline="0" dirty="0">
                <a:solidFill>
                  <a:srgbClr val="17375E"/>
                </a:solidFill>
                <a:effectLst/>
                <a:latin typeface="Arial"/>
                <a:ea typeface="Arial"/>
                <a:cs typeface="Arial"/>
              </a:rPr>
              <a:t>Programma 2021-2027 van het Brussels Hoofdstedelijk Gewest met steun van het Europees Fonds voor Regionale Ontwikkeling (EFRO)</a:t>
            </a:r>
          </a:p>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endParaRPr lang="fr-FR" sz="1600" cap="all" dirty="0">
              <a:solidFill>
                <a:srgbClr val="1F497D">
                  <a:lumMod val="75000"/>
                </a:srgbClr>
              </a:solidFill>
            </a:endParaRPr>
          </a:p>
          <a:p>
            <a:pPr marL="0" marR="0" lvl="0" indent="0" algn="ctr" defTabSz="914400" rtl="0" eaLnBrk="1" fontAlgn="auto" latinLnBrk="0" hangingPunct="1">
              <a:lnSpc>
                <a:spcPts val="2200"/>
              </a:lnSpc>
              <a:spcBef>
                <a:spcPct val="20000"/>
              </a:spcBef>
              <a:spcAft>
                <a:spcPct val="0"/>
              </a:spcAft>
              <a:buClrTx/>
              <a:buSzTx/>
              <a:buFont typeface="Arial" pitchFamily="34" charset="0"/>
              <a:buNone/>
              <a:defRPr/>
            </a:pPr>
            <a:r>
              <a:rPr kumimoji="0" lang="fr-FR" sz="1600" b="1" i="0" u="none" strike="noStrike" kern="1200" cap="all" spc="0" normalizeH="0" baseline="0" noProof="0" dirty="0">
                <a:ln>
                  <a:noFill/>
                </a:ln>
                <a:solidFill>
                  <a:srgbClr val="1F497D">
                    <a:lumMod val="75000"/>
                  </a:srgbClr>
                </a:solidFill>
                <a:effectLst/>
                <a:uLnTx/>
                <a:uFillTx/>
              </a:rPr>
              <a:t>4 </a:t>
            </a:r>
            <a:r>
              <a:rPr kumimoji="0" lang="fr-FR" sz="1600" b="1" i="0" u="none" strike="noStrike" kern="1200" cap="all" spc="0" normalizeH="0" baseline="0" noProof="0" dirty="0" err="1">
                <a:ln>
                  <a:noFill/>
                </a:ln>
                <a:solidFill>
                  <a:srgbClr val="1F497D">
                    <a:lumMod val="75000"/>
                  </a:srgbClr>
                </a:solidFill>
                <a:effectLst/>
                <a:uLnTx/>
                <a:uFillTx/>
              </a:rPr>
              <a:t>oktober</a:t>
            </a:r>
            <a:r>
              <a:rPr kumimoji="0" lang="fr-FR" sz="1600" b="1" i="0" u="none" strike="noStrike" kern="1200" cap="all" spc="0" normalizeH="0" baseline="0" noProof="0" dirty="0">
                <a:ln>
                  <a:noFill/>
                </a:ln>
                <a:solidFill>
                  <a:srgbClr val="1F497D">
                    <a:lumMod val="75000"/>
                  </a:srgbClr>
                </a:solidFill>
                <a:effectLst/>
                <a:uLnTx/>
                <a:uFillTx/>
              </a:rPr>
              <a:t> 2024</a:t>
            </a:r>
          </a:p>
        </p:txBody>
      </p:sp>
      <p:pic>
        <p:nvPicPr>
          <p:cNvPr id="5" name="Image 4">
            <a:extLst>
              <a:ext uri="{FF2B5EF4-FFF2-40B4-BE49-F238E27FC236}">
                <a16:creationId xmlns:a16="http://schemas.microsoft.com/office/drawing/2014/main" id="{3EAC7E1E-5FC0-0EEC-9CAD-02E5F1D16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120" y="195486"/>
            <a:ext cx="6983760" cy="823579"/>
          </a:xfrm>
          <a:prstGeom prst="rect">
            <a:avLst/>
          </a:prstGeom>
        </p:spPr>
      </p:pic>
    </p:spTree>
    <p:extLst>
      <p:ext uri="{BB962C8B-B14F-4D97-AF65-F5344CB8AC3E}">
        <p14:creationId xmlns:p14="http://schemas.microsoft.com/office/powerpoint/2010/main" val="282918235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F490F-D96C-6CC4-CEC9-671550525C8A}"/>
              </a:ext>
            </a:extLst>
          </p:cNvPr>
          <p:cNvSpPr>
            <a:spLocks noGrp="1"/>
          </p:cNvSpPr>
          <p:nvPr>
            <p:ph type="title"/>
          </p:nvPr>
        </p:nvSpPr>
        <p:spPr/>
        <p:txBody>
          <a:bodyPr/>
          <a:lstStyle/>
          <a:p>
            <a:r>
              <a:rPr lang="nl-BE" sz="2400" b="1" i="0" strike="noStrike" cap="none" spc="0" baseline="0">
                <a:solidFill>
                  <a:srgbClr val="002060"/>
                </a:solidFill>
                <a:effectLst/>
                <a:latin typeface="Arial"/>
                <a:ea typeface="Arial"/>
                <a:cs typeface="Arial"/>
              </a:rPr>
              <a:t>PROGRAMMA</a:t>
            </a:r>
            <a:endParaRPr lang="fr-BE"/>
          </a:p>
        </p:txBody>
      </p:sp>
      <p:sp>
        <p:nvSpPr>
          <p:cNvPr id="3" name="Tijdelijke aanduiding voor tekst 2">
            <a:extLst>
              <a:ext uri="{FF2B5EF4-FFF2-40B4-BE49-F238E27FC236}">
                <a16:creationId xmlns:a16="http://schemas.microsoft.com/office/drawing/2014/main" id="{4D8587B4-5C88-AFCA-BDA0-00F20C687F58}"/>
              </a:ext>
            </a:extLst>
          </p:cNvPr>
          <p:cNvSpPr>
            <a:spLocks noGrp="1"/>
          </p:cNvSpPr>
          <p:nvPr>
            <p:ph type="body" sz="quarter" idx="10"/>
          </p:nvPr>
        </p:nvSpPr>
        <p:spPr/>
        <p:txBody>
          <a:bodyPr/>
          <a:lstStyle/>
          <a:p>
            <a:pPr marL="342900" indent="-342900">
              <a:buFontTx/>
              <a:buChar char="-"/>
            </a:pPr>
            <a:endParaRPr lang="nl-BE"/>
          </a:p>
          <a:p>
            <a:pPr marL="342900" indent="-342900">
              <a:buFontTx/>
              <a:buChar char="-"/>
            </a:pPr>
            <a:r>
              <a:rPr lang="nl-BE" sz="2000" b="1" i="0" strike="noStrike" cap="none" spc="0" baseline="0">
                <a:solidFill>
                  <a:srgbClr val="808080"/>
                </a:solidFill>
                <a:effectLst/>
                <a:latin typeface="Arial"/>
                <a:ea typeface="Arial"/>
                <a:cs typeface="Arial"/>
              </a:rPr>
              <a:t>KADER</a:t>
            </a:r>
          </a:p>
          <a:p>
            <a:pPr marL="342900" indent="-342900">
              <a:buFontTx/>
              <a:buChar char="-"/>
            </a:pPr>
            <a:r>
              <a:rPr lang="nl-BE" sz="2000" b="1" i="0" strike="noStrike" cap="none" spc="0" baseline="0">
                <a:solidFill>
                  <a:srgbClr val="808080"/>
                </a:solidFill>
                <a:effectLst/>
                <a:latin typeface="Arial"/>
                <a:ea typeface="Arial"/>
                <a:cs typeface="Arial"/>
              </a:rPr>
              <a:t>SLEUTELBEGRIPPEN</a:t>
            </a:r>
          </a:p>
          <a:p>
            <a:pPr marL="342900" indent="-342900">
              <a:buFontTx/>
              <a:buChar char="-"/>
            </a:pPr>
            <a:r>
              <a:rPr lang="nl-BE" sz="2000" b="1" i="0" strike="noStrike" cap="none" spc="0" baseline="0">
                <a:solidFill>
                  <a:srgbClr val="808080"/>
                </a:solidFill>
                <a:effectLst/>
                <a:latin typeface="Arial"/>
                <a:ea typeface="Arial"/>
                <a:cs typeface="Arial"/>
              </a:rPr>
              <a:t>WAT BETEKENT DIT CONCREET VOOR UW PROJECTEN?</a:t>
            </a:r>
          </a:p>
          <a:p>
            <a:pPr marL="342900" indent="-342900">
              <a:buFontTx/>
              <a:buChar char="-"/>
            </a:pPr>
            <a:r>
              <a:rPr lang="nl-BE" sz="2000" b="1" i="0" strike="noStrike" cap="none" spc="0" baseline="0">
                <a:solidFill>
                  <a:srgbClr val="808080"/>
                </a:solidFill>
                <a:effectLst/>
                <a:latin typeface="Arial"/>
                <a:ea typeface="Arial"/>
                <a:cs typeface="Arial"/>
              </a:rPr>
              <a:t>ENKELE VOORBEELDEN</a:t>
            </a:r>
          </a:p>
          <a:p>
            <a:pPr marL="342900" indent="-342900">
              <a:buFontTx/>
              <a:buChar char="-"/>
            </a:pPr>
            <a:r>
              <a:rPr lang="nl-BE" sz="2000" b="1" i="0" strike="noStrike" cap="none" spc="0" baseline="0">
                <a:solidFill>
                  <a:srgbClr val="808080"/>
                </a:solidFill>
                <a:effectLst/>
                <a:latin typeface="Arial"/>
                <a:ea typeface="Arial"/>
                <a:cs typeface="Arial"/>
              </a:rPr>
              <a:t>BIJLAGEN</a:t>
            </a:r>
          </a:p>
          <a:p>
            <a:pPr marL="342900" indent="-342900">
              <a:buFontTx/>
              <a:buChar char="-"/>
            </a:pPr>
            <a:r>
              <a:rPr lang="nl-BE" sz="2000" b="1" i="0" strike="noStrike" cap="none" spc="0" baseline="0">
                <a:solidFill>
                  <a:srgbClr val="808080"/>
                </a:solidFill>
                <a:effectLst/>
                <a:latin typeface="Arial"/>
                <a:ea typeface="Arial"/>
                <a:cs typeface="Arial"/>
              </a:rPr>
              <a:t>MEER INFO</a:t>
            </a:r>
          </a:p>
          <a:p>
            <a:endParaRPr lang="nl-BE"/>
          </a:p>
          <a:p>
            <a:pPr marL="342900" indent="-342900">
              <a:buFontTx/>
              <a:buChar char="-"/>
            </a:pPr>
            <a:endParaRPr lang="nl-BE"/>
          </a:p>
          <a:p>
            <a:pPr marL="342900" indent="-342900">
              <a:buFontTx/>
              <a:buChar char="-"/>
            </a:pPr>
            <a:endParaRPr lang="nl-BE"/>
          </a:p>
          <a:p>
            <a:pPr marL="342900" indent="-342900">
              <a:buFontTx/>
              <a:buChar char="-"/>
            </a:pPr>
            <a:endParaRPr lang="fr-BE"/>
          </a:p>
        </p:txBody>
      </p:sp>
    </p:spTree>
    <p:extLst>
      <p:ext uri="{BB962C8B-B14F-4D97-AF65-F5344CB8AC3E}">
        <p14:creationId xmlns:p14="http://schemas.microsoft.com/office/powerpoint/2010/main" val="13902974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561819D-6EB9-9E8F-7626-DD9809D3AFD6}"/>
              </a:ext>
            </a:extLst>
          </p:cNvPr>
          <p:cNvSpPr>
            <a:spLocks noGrp="1"/>
          </p:cNvSpPr>
          <p:nvPr>
            <p:ph type="body" sz="quarter" idx="10"/>
          </p:nvPr>
        </p:nvSpPr>
        <p:spPr>
          <a:xfrm>
            <a:off x="395536" y="1851671"/>
            <a:ext cx="8640960" cy="763356"/>
          </a:xfrm>
        </p:spPr>
        <p:txBody>
          <a:bodyPr/>
          <a:lstStyle/>
          <a:p>
            <a:r>
              <a:rPr lang="nl-BE" sz="2000" b="1" i="0" strike="noStrike" cap="all" spc="0" baseline="0">
                <a:solidFill>
                  <a:srgbClr val="808080"/>
                </a:solidFill>
                <a:effectLst/>
                <a:latin typeface="Arial"/>
                <a:ea typeface="Arial"/>
                <a:cs typeface="Arial"/>
              </a:rPr>
              <a:t>Kader</a:t>
            </a:r>
          </a:p>
          <a:p>
            <a:r>
              <a:rPr lang="nl-BE" sz="1600" b="1" i="0" strike="noStrike" cap="all" spc="0" baseline="0">
                <a:solidFill>
                  <a:srgbClr val="808080"/>
                </a:solidFill>
                <a:effectLst/>
                <a:latin typeface="Arial"/>
                <a:ea typeface="Arial"/>
                <a:cs typeface="Arial"/>
              </a:rPr>
              <a:t>Europees niveau: horizontaal principe</a:t>
            </a:r>
          </a:p>
          <a:p>
            <a:endParaRPr lang="fr-BE" sz="1600"/>
          </a:p>
        </p:txBody>
      </p:sp>
      <p:sp>
        <p:nvSpPr>
          <p:cNvPr id="3" name="Tijdelijke aanduiding voor tekst 2">
            <a:extLst>
              <a:ext uri="{FF2B5EF4-FFF2-40B4-BE49-F238E27FC236}">
                <a16:creationId xmlns:a16="http://schemas.microsoft.com/office/drawing/2014/main" id="{4DFE1E3E-A1FC-6F8E-B1F7-9FA0B6EAAC34}"/>
              </a:ext>
            </a:extLst>
          </p:cNvPr>
          <p:cNvSpPr>
            <a:spLocks noGrp="1"/>
          </p:cNvSpPr>
          <p:nvPr>
            <p:ph type="body" sz="quarter" idx="11"/>
          </p:nvPr>
        </p:nvSpPr>
        <p:spPr>
          <a:xfrm>
            <a:off x="467544" y="2615027"/>
            <a:ext cx="8496944" cy="1540899"/>
          </a:xfrm>
        </p:spPr>
        <p:txBody>
          <a:bodyPr>
            <a:normAutofit/>
          </a:bodyPr>
          <a:lstStyle/>
          <a:p>
            <a:pPr algn="just"/>
            <a:r>
              <a:rPr lang="nl-BE" sz="1200" b="0" i="0" strike="noStrike" cap="none" spc="0" baseline="0" dirty="0">
                <a:solidFill>
                  <a:srgbClr val="000000"/>
                </a:solidFill>
                <a:effectLst/>
                <a:latin typeface="Arial"/>
                <a:ea typeface="Arial"/>
                <a:cs typeface="Arial"/>
              </a:rPr>
              <a:t>Basisartikel = artikel 9 van Verordening (EU) 2021/1060 van het Europees Parlement en de Raad van 24 juni.</a:t>
            </a:r>
          </a:p>
          <a:p>
            <a:pPr algn="just"/>
            <a:r>
              <a:rPr lang="nl-BE" sz="1200" b="0" i="0" strike="noStrike" cap="none" spc="0" baseline="0" dirty="0">
                <a:solidFill>
                  <a:srgbClr val="000000"/>
                </a:solidFill>
                <a:effectLst/>
                <a:latin typeface="Arial"/>
                <a:ea typeface="Arial"/>
                <a:cs typeface="Arial"/>
              </a:rPr>
              <a:t>Artikel 9.2. stelt dat de lidstaten en de Commissie erop toezien dat </a:t>
            </a:r>
            <a:r>
              <a:rPr lang="nl-BE" sz="1200" b="1" i="0" strike="noStrike" cap="none" spc="0" baseline="0" dirty="0">
                <a:solidFill>
                  <a:srgbClr val="000000"/>
                </a:solidFill>
                <a:effectLst/>
                <a:latin typeface="Arial"/>
                <a:ea typeface="Arial"/>
                <a:cs typeface="Arial"/>
              </a:rPr>
              <a:t>de gelijkheid van vrouwen en mannen</a:t>
            </a:r>
            <a:r>
              <a:rPr lang="nl-BE" sz="1200" b="0" i="0" strike="noStrike" cap="none" spc="0" baseline="0" dirty="0">
                <a:solidFill>
                  <a:srgbClr val="000000"/>
                </a:solidFill>
                <a:effectLst/>
                <a:latin typeface="Arial"/>
                <a:ea typeface="Arial"/>
                <a:cs typeface="Arial"/>
              </a:rPr>
              <a:t>, </a:t>
            </a:r>
            <a:r>
              <a:rPr lang="nl-BE" sz="1200" b="1" i="0" strike="noStrike" cap="none" spc="0" baseline="0" dirty="0">
                <a:solidFill>
                  <a:srgbClr val="000000"/>
                </a:solidFill>
                <a:effectLst/>
                <a:latin typeface="Arial"/>
                <a:ea typeface="Arial"/>
                <a:cs typeface="Arial"/>
              </a:rPr>
              <a:t>gendermainstreaming</a:t>
            </a:r>
            <a:r>
              <a:rPr lang="nl-BE" sz="1200" b="0" i="0" strike="noStrike" cap="none" spc="0" baseline="0" dirty="0">
                <a:solidFill>
                  <a:srgbClr val="000000"/>
                </a:solidFill>
                <a:effectLst/>
                <a:latin typeface="Arial"/>
                <a:ea typeface="Arial"/>
                <a:cs typeface="Arial"/>
              </a:rPr>
              <a:t> en </a:t>
            </a:r>
            <a:r>
              <a:rPr lang="nl-BE" sz="1200" b="1" i="0" strike="noStrike" cap="none" spc="0" baseline="0" dirty="0">
                <a:solidFill>
                  <a:srgbClr val="000000"/>
                </a:solidFill>
                <a:effectLst/>
                <a:latin typeface="Arial"/>
                <a:ea typeface="Arial"/>
                <a:cs typeface="Arial"/>
              </a:rPr>
              <a:t>de integratie van een genderperspectief</a:t>
            </a:r>
            <a:r>
              <a:rPr lang="nl-BE" sz="1200" b="0" i="0" strike="noStrike" cap="none" spc="0" baseline="0" dirty="0">
                <a:solidFill>
                  <a:srgbClr val="000000"/>
                </a:solidFill>
                <a:effectLst/>
                <a:latin typeface="Arial"/>
                <a:ea typeface="Arial"/>
                <a:cs typeface="Arial"/>
              </a:rPr>
              <a:t> worden meegewogen en bevorderd </a:t>
            </a:r>
            <a:r>
              <a:rPr lang="nl-BE" sz="1200" b="1" i="0" strike="noStrike" cap="none" spc="0" baseline="0" dirty="0">
                <a:solidFill>
                  <a:srgbClr val="000000"/>
                </a:solidFill>
                <a:effectLst/>
                <a:latin typeface="Arial"/>
                <a:ea typeface="Arial"/>
                <a:cs typeface="Arial"/>
              </a:rPr>
              <a:t>tijdens de hele duur van de voorbereiding</a:t>
            </a:r>
            <a:r>
              <a:rPr lang="nl-BE" sz="1200" b="0" i="0" strike="noStrike" cap="none" spc="0" baseline="0" dirty="0">
                <a:solidFill>
                  <a:srgbClr val="000000"/>
                </a:solidFill>
                <a:effectLst/>
                <a:latin typeface="Arial"/>
                <a:ea typeface="Arial"/>
                <a:cs typeface="Arial"/>
              </a:rPr>
              <a:t>, </a:t>
            </a:r>
            <a:r>
              <a:rPr lang="nl-BE" sz="1200" b="1" i="0" strike="noStrike" cap="none" spc="0" baseline="0" dirty="0">
                <a:solidFill>
                  <a:srgbClr val="000000"/>
                </a:solidFill>
                <a:effectLst/>
                <a:latin typeface="Arial"/>
                <a:ea typeface="Arial"/>
                <a:cs typeface="Arial"/>
              </a:rPr>
              <a:t>uitvoering</a:t>
            </a:r>
            <a:r>
              <a:rPr lang="nl-BE" sz="1200" b="0" i="0" strike="noStrike" cap="none" spc="0" baseline="0" dirty="0">
                <a:solidFill>
                  <a:srgbClr val="000000"/>
                </a:solidFill>
                <a:effectLst/>
                <a:latin typeface="Arial"/>
                <a:ea typeface="Arial"/>
                <a:cs typeface="Arial"/>
              </a:rPr>
              <a:t>, </a:t>
            </a:r>
            <a:r>
              <a:rPr lang="nl-BE" sz="1200" b="1" i="0" strike="noStrike" cap="none" spc="0" baseline="0" dirty="0">
                <a:solidFill>
                  <a:srgbClr val="000000"/>
                </a:solidFill>
                <a:effectLst/>
                <a:latin typeface="Arial"/>
                <a:ea typeface="Arial"/>
                <a:cs typeface="Arial"/>
              </a:rPr>
              <a:t>monitoring</a:t>
            </a:r>
            <a:r>
              <a:rPr lang="nl-BE" sz="1200" b="0" i="0" strike="noStrike" cap="none" spc="0" baseline="0" dirty="0">
                <a:solidFill>
                  <a:srgbClr val="000000"/>
                </a:solidFill>
                <a:effectLst/>
                <a:latin typeface="Arial"/>
                <a:ea typeface="Arial"/>
                <a:cs typeface="Arial"/>
              </a:rPr>
              <a:t>, </a:t>
            </a:r>
            <a:r>
              <a:rPr lang="nl-BE" sz="1200" b="1" i="0" strike="noStrike" cap="none" spc="0" baseline="0" dirty="0">
                <a:solidFill>
                  <a:srgbClr val="000000"/>
                </a:solidFill>
                <a:effectLst/>
                <a:latin typeface="Arial"/>
                <a:ea typeface="Arial"/>
                <a:cs typeface="Arial"/>
              </a:rPr>
              <a:t>rapportage en evaluatie</a:t>
            </a:r>
            <a:r>
              <a:rPr lang="nl-BE" sz="1200" b="0" i="0" strike="noStrike" cap="none" spc="0" baseline="0" dirty="0">
                <a:solidFill>
                  <a:srgbClr val="000000"/>
                </a:solidFill>
                <a:effectLst/>
                <a:latin typeface="Arial"/>
                <a:ea typeface="Arial"/>
                <a:cs typeface="Arial"/>
              </a:rPr>
              <a:t> </a:t>
            </a:r>
            <a:r>
              <a:rPr lang="nl-BE" sz="1200" i="0" strike="noStrike" cap="none" spc="0" baseline="0" dirty="0">
                <a:solidFill>
                  <a:srgbClr val="000000"/>
                </a:solidFill>
                <a:effectLst/>
                <a:latin typeface="Arial"/>
                <a:ea typeface="Arial"/>
                <a:cs typeface="Arial"/>
              </a:rPr>
              <a:t>van programma’s. </a:t>
            </a:r>
            <a:endParaRPr lang="fr-BE" sz="1600" dirty="0">
              <a:solidFill>
                <a:schemeClr val="tx1"/>
              </a:solidFill>
              <a:effectLst/>
              <a:ea typeface="Times New Roman" panose="02020603050405020304" pitchFamily="18" charset="0"/>
            </a:endParaRPr>
          </a:p>
          <a:p>
            <a:pPr algn="just"/>
            <a:endParaRPr lang="fr-FR" sz="1600" b="0" i="0" dirty="0">
              <a:solidFill>
                <a:schemeClr val="tx1"/>
              </a:solidFill>
              <a:effectLst/>
            </a:endParaRPr>
          </a:p>
          <a:p>
            <a:pPr algn="just"/>
            <a:endParaRPr lang="fr-FR" sz="1600" b="0" i="0" dirty="0">
              <a:solidFill>
                <a:schemeClr val="tx1"/>
              </a:solidFill>
              <a:effectLst/>
            </a:endParaRPr>
          </a:p>
        </p:txBody>
      </p:sp>
    </p:spTree>
    <p:extLst>
      <p:ext uri="{BB962C8B-B14F-4D97-AF65-F5344CB8AC3E}">
        <p14:creationId xmlns:p14="http://schemas.microsoft.com/office/powerpoint/2010/main" val="413282926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C4B4F7E-F449-C52F-D61F-F422B6DB1FEF}"/>
              </a:ext>
            </a:extLst>
          </p:cNvPr>
          <p:cNvSpPr>
            <a:spLocks noGrp="1"/>
          </p:cNvSpPr>
          <p:nvPr>
            <p:ph type="body" sz="quarter" idx="14"/>
          </p:nvPr>
        </p:nvSpPr>
        <p:spPr>
          <a:xfrm>
            <a:off x="683568" y="771550"/>
            <a:ext cx="7776864" cy="3341020"/>
          </a:xfrm>
        </p:spPr>
        <p:txBody>
          <a:bodyPr>
            <a:noAutofit/>
          </a:bodyPr>
          <a:lstStyle/>
          <a:p>
            <a:pPr algn="just"/>
            <a:r>
              <a:rPr lang="nl-BE" sz="1000" b="0" i="0" strike="noStrike" cap="none" spc="0" baseline="0">
                <a:solidFill>
                  <a:srgbClr val="000000"/>
                </a:solidFill>
                <a:effectLst/>
                <a:latin typeface="Arial"/>
                <a:ea typeface="Arial"/>
                <a:cs typeface="Arial"/>
              </a:rPr>
              <a:t>* Artikel 9.3. VERORDENING (EU) 2021/1060:  De lidstaten en de Commissie nemen passende maatregelen om </a:t>
            </a:r>
            <a:r>
              <a:rPr lang="nl-BE" sz="1000" b="1" i="0" strike="noStrike" cap="none" spc="0" baseline="0">
                <a:solidFill>
                  <a:srgbClr val="000000"/>
                </a:solidFill>
                <a:effectLst/>
                <a:latin typeface="Arial"/>
                <a:ea typeface="Arial"/>
                <a:cs typeface="Arial"/>
              </a:rPr>
              <a:t>discriminatie op grond van geslacht, ras of etnische afkomst, godsdienst of overtuiging, handicap, leeftijd of seksuele gerichtheid bij de voorbereiding en de uitvoering van, het toezicht op, de rapportage over en de evaluatie van programma’s te voorkomen</a:t>
            </a:r>
            <a:r>
              <a:rPr lang="nl-BE" sz="1000" b="0" i="0" strike="noStrike" cap="none" spc="0" baseline="0">
                <a:solidFill>
                  <a:srgbClr val="000000"/>
                </a:solidFill>
                <a:effectLst/>
                <a:latin typeface="Arial"/>
                <a:ea typeface="Arial"/>
                <a:cs typeface="Arial"/>
              </a:rPr>
              <a:t>.  </a:t>
            </a:r>
            <a:r>
              <a:rPr lang="nl-BE" sz="1000" b="1" i="0" strike="noStrike" cap="none" spc="0" baseline="0">
                <a:solidFill>
                  <a:srgbClr val="000000"/>
                </a:solidFill>
                <a:effectLst/>
                <a:latin typeface="Arial"/>
                <a:ea typeface="Arial"/>
                <a:cs typeface="Arial"/>
              </a:rPr>
              <a:t>Tijdens de voorbereiding en uitvoering van programma’s</a:t>
            </a:r>
            <a:r>
              <a:rPr lang="nl-BE" sz="1000" b="0" i="0" strike="noStrike" cap="none" spc="0" baseline="0">
                <a:solidFill>
                  <a:srgbClr val="000000"/>
                </a:solidFill>
                <a:effectLst/>
                <a:latin typeface="Arial"/>
                <a:ea typeface="Arial"/>
                <a:cs typeface="Arial"/>
              </a:rPr>
              <a:t> wordt met name rekening gehouden met </a:t>
            </a:r>
            <a:r>
              <a:rPr lang="nl-BE" sz="1000" b="1" i="0" strike="noStrike" cap="none" spc="0" baseline="0">
                <a:solidFill>
                  <a:srgbClr val="000000"/>
                </a:solidFill>
                <a:effectLst/>
                <a:latin typeface="Arial"/>
                <a:ea typeface="Arial"/>
                <a:cs typeface="Arial"/>
              </a:rPr>
              <a:t>de toegankelijkheid voor personen met een handicap</a:t>
            </a:r>
            <a:r>
              <a:rPr lang="nl-BE" sz="1000" b="0" i="0" strike="noStrike" cap="none" spc="0" baseline="0">
                <a:solidFill>
                  <a:srgbClr val="000000"/>
                </a:solidFill>
                <a:effectLst/>
                <a:latin typeface="Arial"/>
                <a:ea typeface="Arial"/>
                <a:cs typeface="Arial"/>
              </a:rPr>
              <a:t>.</a:t>
            </a:r>
          </a:p>
          <a:p>
            <a:pPr algn="just"/>
            <a:r>
              <a:rPr lang="nl-BE" sz="1000" b="0" i="0" strike="noStrike" cap="none" spc="0" baseline="0">
                <a:solidFill>
                  <a:srgbClr val="000000"/>
                </a:solidFill>
                <a:effectLst/>
                <a:latin typeface="Arial"/>
                <a:ea typeface="Arial"/>
                <a:cs typeface="Arial"/>
              </a:rPr>
              <a:t>* Artikel 22, 3) d, VERORDENING (EU) 2021/1060: Elk programma bevat het volgende: d) voor elke specifieke doelstelling: iv) acties </a:t>
            </a:r>
            <a:r>
              <a:rPr lang="nl-BE" sz="1000" b="1" i="0" strike="noStrike" cap="none" spc="0" baseline="0">
                <a:solidFill>
                  <a:srgbClr val="000000"/>
                </a:solidFill>
                <a:effectLst/>
                <a:latin typeface="Arial"/>
                <a:ea typeface="Arial"/>
                <a:cs typeface="Arial"/>
              </a:rPr>
              <a:t>ter waarborging van gelijkheid, inclusie en non-discriminatie</a:t>
            </a:r>
            <a:r>
              <a:rPr lang="nl-BE" sz="1000" b="0" i="0" strike="noStrike" cap="none" spc="0" baseline="0">
                <a:solidFill>
                  <a:srgbClr val="000000"/>
                </a:solidFill>
                <a:effectLst/>
                <a:latin typeface="Arial"/>
                <a:ea typeface="Arial"/>
                <a:cs typeface="Arial"/>
              </a:rPr>
              <a:t>.</a:t>
            </a:r>
            <a:endParaRPr lang="fr-BE" sz="1000" b="0">
              <a:solidFill>
                <a:schemeClr val="tx1"/>
              </a:solidFill>
              <a:effectLst/>
              <a:ea typeface="Times New Roman" panose="02020603050405020304" pitchFamily="18" charset="0"/>
            </a:endParaRPr>
          </a:p>
          <a:p>
            <a:pPr algn="just"/>
            <a:r>
              <a:rPr lang="nl-BE" sz="1000" b="0" i="0" strike="noStrike" cap="none" spc="0" baseline="0">
                <a:solidFill>
                  <a:srgbClr val="000000"/>
                </a:solidFill>
                <a:effectLst/>
                <a:latin typeface="Arial"/>
                <a:ea typeface="Arial"/>
                <a:cs typeface="Arial"/>
              </a:rPr>
              <a:t>* Artikel 73 VERORDENING (EU) 2021/1060: Selectie van concrete acties door de beheerautoriteit 1. Voor </a:t>
            </a:r>
            <a:r>
              <a:rPr lang="nl-BE" sz="1000" b="1" i="0" strike="noStrike" cap="none" spc="0" baseline="0">
                <a:solidFill>
                  <a:srgbClr val="000000"/>
                </a:solidFill>
                <a:effectLst/>
                <a:latin typeface="Arial"/>
                <a:ea typeface="Arial"/>
                <a:cs typeface="Arial"/>
              </a:rPr>
              <a:t>de selectie</a:t>
            </a:r>
            <a:r>
              <a:rPr lang="nl-BE" sz="1000" b="0" i="0" strike="noStrike" cap="none" spc="0" baseline="0">
                <a:solidFill>
                  <a:srgbClr val="000000"/>
                </a:solidFill>
                <a:effectLst/>
                <a:latin typeface="Arial"/>
                <a:ea typeface="Arial"/>
                <a:cs typeface="Arial"/>
              </a:rPr>
              <a:t> van concrete acties moet de beheerautoriteit criteria en procedures vaststellen en toepassen die </a:t>
            </a:r>
            <a:r>
              <a:rPr lang="nl-BE" sz="1000" b="1" i="0" strike="noStrike" cap="none" spc="0" baseline="0">
                <a:solidFill>
                  <a:srgbClr val="000000"/>
                </a:solidFill>
                <a:effectLst/>
                <a:latin typeface="Arial"/>
                <a:ea typeface="Arial"/>
                <a:cs typeface="Arial"/>
              </a:rPr>
              <a:t>niet-discriminerend en transparant</a:t>
            </a:r>
            <a:r>
              <a:rPr lang="nl-BE" sz="1000" b="0" i="0" strike="noStrike" cap="none" spc="0" baseline="0">
                <a:solidFill>
                  <a:srgbClr val="000000"/>
                </a:solidFill>
                <a:effectLst/>
                <a:latin typeface="Arial"/>
                <a:ea typeface="Arial"/>
                <a:cs typeface="Arial"/>
              </a:rPr>
              <a:t> zijn, </a:t>
            </a:r>
            <a:r>
              <a:rPr lang="nl-BE" sz="1000" b="1" i="0" strike="noStrike" cap="none" spc="0" baseline="0">
                <a:solidFill>
                  <a:srgbClr val="000000"/>
                </a:solidFill>
                <a:effectLst/>
                <a:latin typeface="Arial"/>
                <a:ea typeface="Arial"/>
                <a:cs typeface="Arial"/>
              </a:rPr>
              <a:t>de toegankelijkheid voor personen met een handicap</a:t>
            </a:r>
            <a:r>
              <a:rPr lang="nl-BE" sz="1000" b="0" i="0" strike="noStrike" cap="none" spc="0" baseline="0">
                <a:solidFill>
                  <a:srgbClr val="000000"/>
                </a:solidFill>
                <a:effectLst/>
                <a:latin typeface="Arial"/>
                <a:ea typeface="Arial"/>
                <a:cs typeface="Arial"/>
              </a:rPr>
              <a:t> en </a:t>
            </a:r>
            <a:r>
              <a:rPr lang="nl-BE" sz="1000" b="1" i="0" strike="noStrike" cap="none" spc="0" baseline="0">
                <a:solidFill>
                  <a:srgbClr val="000000"/>
                </a:solidFill>
                <a:effectLst/>
                <a:latin typeface="Arial"/>
                <a:ea typeface="Arial"/>
                <a:cs typeface="Arial"/>
              </a:rPr>
              <a:t>gendergelijkheid</a:t>
            </a:r>
            <a:r>
              <a:rPr lang="nl-BE" sz="1000" b="0" i="0" strike="noStrike" cap="none" spc="0" baseline="0">
                <a:solidFill>
                  <a:srgbClr val="000000"/>
                </a:solidFill>
                <a:effectLst/>
                <a:latin typeface="Arial"/>
                <a:ea typeface="Arial"/>
                <a:cs typeface="Arial"/>
              </a:rPr>
              <a:t> waarborgen en rekening houden met het Handvest van de grondrechten van de Europese Unie, …</a:t>
            </a:r>
            <a:endParaRPr lang="fr-BE" sz="1000" b="0">
              <a:solidFill>
                <a:schemeClr val="tx1"/>
              </a:solidFill>
            </a:endParaRPr>
          </a:p>
        </p:txBody>
      </p:sp>
    </p:spTree>
    <p:extLst>
      <p:ext uri="{BB962C8B-B14F-4D97-AF65-F5344CB8AC3E}">
        <p14:creationId xmlns:p14="http://schemas.microsoft.com/office/powerpoint/2010/main" val="376013745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561819D-6EB9-9E8F-7626-DD9809D3AFD6}"/>
              </a:ext>
            </a:extLst>
          </p:cNvPr>
          <p:cNvSpPr>
            <a:spLocks noGrp="1"/>
          </p:cNvSpPr>
          <p:nvPr>
            <p:ph type="body" sz="quarter" idx="10"/>
          </p:nvPr>
        </p:nvSpPr>
        <p:spPr>
          <a:xfrm>
            <a:off x="467544" y="1563638"/>
            <a:ext cx="8568952" cy="576065"/>
          </a:xfrm>
        </p:spPr>
        <p:txBody>
          <a:bodyPr/>
          <a:lstStyle/>
          <a:p>
            <a:r>
              <a:rPr lang="nl-BE" sz="2000" b="1" i="0" strike="noStrike" cap="all" spc="0" baseline="0" dirty="0">
                <a:solidFill>
                  <a:srgbClr val="808080"/>
                </a:solidFill>
                <a:effectLst/>
                <a:latin typeface="Arial"/>
                <a:ea typeface="Arial"/>
                <a:cs typeface="Arial"/>
              </a:rPr>
              <a:t>Kader</a:t>
            </a:r>
          </a:p>
          <a:p>
            <a:r>
              <a:rPr lang="nl-BE" sz="1600" b="1" i="0" strike="noStrike" cap="all" spc="0" baseline="0" dirty="0">
                <a:solidFill>
                  <a:srgbClr val="808080"/>
                </a:solidFill>
                <a:effectLst/>
                <a:latin typeface="Arial"/>
                <a:ea typeface="Arial"/>
                <a:cs typeface="Arial"/>
              </a:rPr>
              <a:t>Gewestelijk niveau</a:t>
            </a:r>
          </a:p>
          <a:p>
            <a:endParaRPr lang="fr-BE" sz="1600" dirty="0"/>
          </a:p>
        </p:txBody>
      </p:sp>
      <p:sp>
        <p:nvSpPr>
          <p:cNvPr id="3" name="Tijdelijke aanduiding voor tekst 2">
            <a:extLst>
              <a:ext uri="{FF2B5EF4-FFF2-40B4-BE49-F238E27FC236}">
                <a16:creationId xmlns:a16="http://schemas.microsoft.com/office/drawing/2014/main" id="{4DFE1E3E-A1FC-6F8E-B1F7-9FA0B6EAAC34}"/>
              </a:ext>
            </a:extLst>
          </p:cNvPr>
          <p:cNvSpPr>
            <a:spLocks noGrp="1"/>
          </p:cNvSpPr>
          <p:nvPr>
            <p:ph type="body" sz="quarter" idx="11"/>
          </p:nvPr>
        </p:nvSpPr>
        <p:spPr>
          <a:xfrm>
            <a:off x="467544" y="2283718"/>
            <a:ext cx="8496944" cy="2016223"/>
          </a:xfrm>
        </p:spPr>
        <p:txBody>
          <a:bodyPr>
            <a:normAutofit/>
          </a:bodyPr>
          <a:lstStyle/>
          <a:p>
            <a:pPr algn="just"/>
            <a:r>
              <a:rPr lang="nl-BE" sz="1400" b="0" i="0" strike="noStrike" cap="none" spc="0" baseline="0" dirty="0">
                <a:solidFill>
                  <a:srgbClr val="000000"/>
                </a:solidFill>
                <a:effectLst/>
                <a:latin typeface="Arial"/>
                <a:ea typeface="Arial"/>
                <a:cs typeface="Arial"/>
              </a:rPr>
              <a:t>Mainstreaming van gelijke kansen: rekening houden met gelijke kansen voor alle doelgroepen in het beleid en de bevoegdheden van het Gewest, met name</a:t>
            </a:r>
          </a:p>
          <a:p>
            <a:pPr algn="just"/>
            <a:endParaRPr lang="nl-BE" sz="1400" b="0" i="0" strike="noStrike" cap="none" spc="0" baseline="0" dirty="0">
              <a:solidFill>
                <a:srgbClr val="000000"/>
              </a:solidFill>
              <a:effectLst/>
              <a:latin typeface="Arial"/>
              <a:ea typeface="Arial"/>
              <a:cs typeface="Arial"/>
            </a:endParaRPr>
          </a:p>
          <a:p>
            <a:pPr marL="0" algn="l" rtl="0" eaLnBrk="1" fontAlgn="t" latinLnBrk="0" hangingPunct="1">
              <a:spcBef>
                <a:spcPts val="0"/>
              </a:spcBef>
              <a:spcAft>
                <a:spcPts val="0"/>
              </a:spcAft>
            </a:pPr>
            <a:endParaRPr lang="fr-BE" sz="1400" b="0" i="0" u="none" strike="noStrike" dirty="0">
              <a:effectLst/>
              <a:latin typeface="Arial" panose="020B0604020202020204" pitchFamily="34" charset="0"/>
            </a:endParaRPr>
          </a:p>
          <a:p>
            <a:pPr algn="just"/>
            <a:endParaRPr lang="nl-BE" sz="1400" b="0" dirty="0">
              <a:solidFill>
                <a:srgbClr val="000000"/>
              </a:solidFill>
              <a:latin typeface="Arial"/>
              <a:ea typeface="Arial"/>
              <a:cs typeface="Arial"/>
            </a:endParaRPr>
          </a:p>
          <a:p>
            <a:pPr algn="just"/>
            <a:endParaRPr lang="nl-BE" sz="1400" b="0" i="0" strike="noStrike" cap="none" spc="0" baseline="0" dirty="0">
              <a:solidFill>
                <a:srgbClr val="000000"/>
              </a:solidFill>
              <a:effectLst/>
              <a:latin typeface="Arial"/>
              <a:ea typeface="Arial"/>
              <a:cs typeface="Arial"/>
            </a:endParaRPr>
          </a:p>
          <a:p>
            <a:pPr fontAlgn="t">
              <a:spcBef>
                <a:spcPts val="0"/>
              </a:spcBef>
            </a:pPr>
            <a:endParaRPr lang="fr-BE" sz="1800" b="0" i="0" u="none" strike="noStrike" dirty="0">
              <a:effectLst/>
              <a:latin typeface="Arial" panose="020B0604020202020204" pitchFamily="34" charset="0"/>
            </a:endParaRPr>
          </a:p>
          <a:p>
            <a:pPr fontAlgn="t">
              <a:spcBef>
                <a:spcPts val="0"/>
              </a:spcBef>
            </a:pPr>
            <a:endParaRPr lang="fr-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fr-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fr-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fr-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fr-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fr-BE" sz="1800" b="0" i="0" u="none" strike="noStrike" dirty="0">
              <a:effectLst/>
              <a:latin typeface="Arial" panose="020B0604020202020204" pitchFamily="34" charset="0"/>
            </a:endParaRPr>
          </a:p>
          <a:p>
            <a:pPr marL="0" algn="l" rtl="0" eaLnBrk="1" fontAlgn="t" latinLnBrk="0" hangingPunct="1">
              <a:spcBef>
                <a:spcPts val="0"/>
              </a:spcBef>
              <a:spcAft>
                <a:spcPts val="0"/>
              </a:spcAft>
            </a:pPr>
            <a:endParaRPr lang="fr-BE" sz="1800" b="0" i="0" u="none" strike="noStrike" dirty="0">
              <a:effectLst/>
              <a:latin typeface="Arial" panose="020B0604020202020204" pitchFamily="34" charset="0"/>
            </a:endParaRPr>
          </a:p>
          <a:p>
            <a:pPr algn="just"/>
            <a:endParaRPr lang="fr-BE" sz="1800" b="0" i="0" u="none" strike="noStrike" dirty="0">
              <a:effectLst/>
              <a:latin typeface="Arial" panose="020B0604020202020204" pitchFamily="34" charset="0"/>
            </a:endParaRPr>
          </a:p>
          <a:p>
            <a:pPr algn="just"/>
            <a:endParaRPr lang="nl-BE" sz="1400" b="0" dirty="0">
              <a:solidFill>
                <a:srgbClr val="000000"/>
              </a:solidFill>
              <a:latin typeface="Arial"/>
              <a:ea typeface="Arial"/>
              <a:cs typeface="Arial"/>
            </a:endParaRPr>
          </a:p>
          <a:p>
            <a:pPr algn="just"/>
            <a:endParaRPr lang="nl-BE" sz="1400" b="0" i="0" strike="noStrike" cap="none" spc="0" baseline="0" dirty="0">
              <a:solidFill>
                <a:srgbClr val="000000"/>
              </a:solidFill>
              <a:effectLst/>
              <a:latin typeface="Arial"/>
              <a:ea typeface="Arial"/>
              <a:cs typeface="Arial"/>
            </a:endParaRPr>
          </a:p>
          <a:p>
            <a:pPr algn="just"/>
            <a:endParaRPr lang="nl-BE" sz="1400" b="0" i="0" strike="noStrike" cap="none" spc="0" baseline="0" dirty="0">
              <a:solidFill>
                <a:srgbClr val="000000"/>
              </a:solidFill>
              <a:effectLst/>
              <a:latin typeface="Arial"/>
              <a:ea typeface="Arial"/>
              <a:cs typeface="Arial"/>
            </a:endParaRPr>
          </a:p>
          <a:p>
            <a:pPr algn="just"/>
            <a:endParaRPr lang="nl-BE" sz="1400" b="0" i="0" strike="noStrike" cap="none" spc="0" baseline="0" dirty="0">
              <a:solidFill>
                <a:srgbClr val="000000"/>
              </a:solidFill>
              <a:effectLst/>
              <a:latin typeface="Arial"/>
              <a:ea typeface="Arial"/>
              <a:cs typeface="Arial"/>
            </a:endParaRPr>
          </a:p>
          <a:p>
            <a:pPr algn="just"/>
            <a:endParaRPr lang="nl-BE" sz="1400" b="0" i="0" strike="noStrike" cap="none" spc="0" baseline="0" dirty="0">
              <a:solidFill>
                <a:srgbClr val="000000"/>
              </a:solidFill>
              <a:effectLst/>
              <a:latin typeface="Arial"/>
              <a:ea typeface="Arial"/>
              <a:cs typeface="Arial"/>
            </a:endParaRPr>
          </a:p>
          <a:p>
            <a:pPr algn="just"/>
            <a:endParaRPr lang="nl-BE" sz="1400" b="0" i="0" strike="noStrike" cap="none" spc="0" baseline="0" dirty="0">
              <a:solidFill>
                <a:srgbClr val="000000"/>
              </a:solidFill>
              <a:effectLst/>
              <a:latin typeface="Arial"/>
              <a:ea typeface="Arial"/>
              <a:cs typeface="Arial"/>
            </a:endParaRPr>
          </a:p>
          <a:p>
            <a:pPr algn="just"/>
            <a:endParaRPr lang="fr-FR" sz="1600" b="0" dirty="0">
              <a:solidFill>
                <a:schemeClr val="tx1"/>
              </a:solidFill>
            </a:endParaRPr>
          </a:p>
        </p:txBody>
      </p:sp>
      <p:graphicFrame>
        <p:nvGraphicFramePr>
          <p:cNvPr id="5" name="Tabel 4">
            <a:extLst>
              <a:ext uri="{FF2B5EF4-FFF2-40B4-BE49-F238E27FC236}">
                <a16:creationId xmlns:a16="http://schemas.microsoft.com/office/drawing/2014/main" id="{5BCA4EB7-A101-3A29-9598-0DC8189D8D20}"/>
              </a:ext>
            </a:extLst>
          </p:cNvPr>
          <p:cNvGraphicFramePr>
            <a:graphicFrameLocks noGrp="1"/>
          </p:cNvGraphicFramePr>
          <p:nvPr>
            <p:extLst>
              <p:ext uri="{D42A27DB-BD31-4B8C-83A1-F6EECF244321}">
                <p14:modId xmlns:p14="http://schemas.microsoft.com/office/powerpoint/2010/main" val="1559438612"/>
              </p:ext>
            </p:extLst>
          </p:nvPr>
        </p:nvGraphicFramePr>
        <p:xfrm>
          <a:off x="539552" y="2891275"/>
          <a:ext cx="8280920" cy="1304540"/>
        </p:xfrm>
        <a:graphic>
          <a:graphicData uri="http://schemas.openxmlformats.org/drawingml/2006/table">
            <a:tbl>
              <a:tblPr firstRow="1" bandRow="1">
                <a:tableStyleId>{5C22544A-7EE6-4342-B048-85BDC9FD1C3A}</a:tableStyleId>
              </a:tblPr>
              <a:tblGrid>
                <a:gridCol w="1865072">
                  <a:extLst>
                    <a:ext uri="{9D8B030D-6E8A-4147-A177-3AD203B41FA5}">
                      <a16:colId xmlns:a16="http://schemas.microsoft.com/office/drawing/2014/main" val="77272454"/>
                    </a:ext>
                  </a:extLst>
                </a:gridCol>
                <a:gridCol w="6415848">
                  <a:extLst>
                    <a:ext uri="{9D8B030D-6E8A-4147-A177-3AD203B41FA5}">
                      <a16:colId xmlns:a16="http://schemas.microsoft.com/office/drawing/2014/main" val="1315537348"/>
                    </a:ext>
                  </a:extLst>
                </a:gridCol>
              </a:tblGrid>
              <a:tr h="365607">
                <a:tc>
                  <a:txBody>
                    <a:bodyPr/>
                    <a:lstStyle/>
                    <a:p>
                      <a:r>
                        <a:rPr lang="nl-BE" sz="1200" dirty="0">
                          <a:latin typeface="Calibri" panose="020F0502020204030204" pitchFamily="34" charset="0"/>
                          <a:ea typeface="Calibri" panose="020F0502020204030204" pitchFamily="34" charset="0"/>
                          <a:cs typeface="Calibri" panose="020F0502020204030204" pitchFamily="34" charset="0"/>
                        </a:rPr>
                        <a:t>Via Gendermainstreaming </a:t>
                      </a:r>
                      <a:endParaRPr lang="fr-BE"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nl-BE" sz="1200" b="0" dirty="0">
                          <a:latin typeface="Calibri" panose="020F0502020204030204" pitchFamily="34" charset="0"/>
                          <a:ea typeface="Calibri" panose="020F0502020204030204" pitchFamily="34" charset="0"/>
                          <a:cs typeface="Calibri" panose="020F0502020204030204" pitchFamily="34" charset="0"/>
                        </a:rPr>
                        <a:t>Integratie</a:t>
                      </a:r>
                      <a:r>
                        <a:rPr lang="nl-BE" sz="1200" b="0" dirty="0"/>
                        <a:t> van de genderdimensie in het beleid van het Brussels Hoofdstedelijk Gewest </a:t>
                      </a:r>
                      <a:endParaRPr lang="fr-BE" sz="1200" b="0" dirty="0"/>
                    </a:p>
                  </a:txBody>
                  <a:tcPr/>
                </a:tc>
                <a:extLst>
                  <a:ext uri="{0D108BD9-81ED-4DB2-BD59-A6C34878D82A}">
                    <a16:rowId xmlns:a16="http://schemas.microsoft.com/office/drawing/2014/main" val="2306290485"/>
                  </a:ext>
                </a:extLst>
              </a:tr>
              <a:tr h="417310">
                <a:tc>
                  <a:txBody>
                    <a:bodyPr/>
                    <a:lstStyle/>
                    <a:p>
                      <a:r>
                        <a:rPr lang="nl-BE" sz="1200" dirty="0">
                          <a:latin typeface="Calibri" panose="020F0502020204030204" pitchFamily="34" charset="0"/>
                          <a:ea typeface="Calibri" panose="020F0502020204030204" pitchFamily="34" charset="0"/>
                          <a:cs typeface="Calibri" panose="020F0502020204030204" pitchFamily="34" charset="0"/>
                        </a:rPr>
                        <a:t>Via de </a:t>
                      </a:r>
                      <a:r>
                        <a:rPr lang="nl-BE" sz="1200" dirty="0" err="1">
                          <a:latin typeface="Calibri" panose="020F0502020204030204" pitchFamily="34" charset="0"/>
                          <a:ea typeface="Calibri" panose="020F0502020204030204" pitchFamily="34" charset="0"/>
                          <a:cs typeface="Calibri" panose="020F0502020204030204" pitchFamily="34" charset="0"/>
                        </a:rPr>
                        <a:t>genderbudgeting</a:t>
                      </a:r>
                      <a:r>
                        <a:rPr lang="nl-BE" sz="1200" dirty="0">
                          <a:latin typeface="Calibri" panose="020F0502020204030204" pitchFamily="34" charset="0"/>
                          <a:ea typeface="Calibri" panose="020F0502020204030204" pitchFamily="34" charset="0"/>
                          <a:cs typeface="Calibri" panose="020F0502020204030204" pitchFamily="34" charset="0"/>
                        </a:rPr>
                        <a:t> </a:t>
                      </a:r>
                      <a:endParaRPr lang="fr-BE"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nl-BE" sz="1200" dirty="0">
                          <a:latin typeface="Calibri" panose="020F0502020204030204" pitchFamily="34" charset="0"/>
                          <a:ea typeface="Calibri" panose="020F0502020204030204" pitchFamily="34" charset="0"/>
                          <a:cs typeface="Calibri" panose="020F0502020204030204" pitchFamily="34" charset="0"/>
                        </a:rPr>
                        <a:t>Evaluatie van de budgetten vanuit een genderperspectief en mogelijke bijsturing van inkomsten en uitgaven om de gelijkheid tussen vrouwen en mannen te bevorderen</a:t>
                      </a:r>
                      <a:endParaRPr lang="fr-BE" sz="12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9108481"/>
                  </a:ext>
                </a:extLst>
              </a:tr>
              <a:tr h="481733">
                <a:tc>
                  <a:txBody>
                    <a:bodyPr/>
                    <a:lstStyle/>
                    <a:p>
                      <a:r>
                        <a:rPr lang="nl-BE" sz="1200" dirty="0">
                          <a:latin typeface="Calibri" panose="020F0502020204030204" pitchFamily="34" charset="0"/>
                          <a:ea typeface="Calibri" panose="020F0502020204030204" pitchFamily="34" charset="0"/>
                          <a:cs typeface="Calibri" panose="020F0502020204030204" pitchFamily="34" charset="0"/>
                        </a:rPr>
                        <a:t>Via le </a:t>
                      </a:r>
                      <a:r>
                        <a:rPr lang="nl-BE" sz="1200" dirty="0" err="1">
                          <a:latin typeface="Calibri" panose="020F0502020204030204" pitchFamily="34" charset="0"/>
                          <a:ea typeface="Calibri" panose="020F0502020204030204" pitchFamily="34" charset="0"/>
                          <a:cs typeface="Calibri" panose="020F0502020204030204" pitchFamily="34" charset="0"/>
                        </a:rPr>
                        <a:t>handistreaming</a:t>
                      </a:r>
                      <a:r>
                        <a:rPr lang="nl-BE" sz="1200" dirty="0">
                          <a:latin typeface="Calibri" panose="020F0502020204030204" pitchFamily="34" charset="0"/>
                          <a:ea typeface="Calibri" panose="020F0502020204030204" pitchFamily="34" charset="0"/>
                          <a:cs typeface="Calibri" panose="020F0502020204030204" pitchFamily="34" charset="0"/>
                        </a:rPr>
                        <a:t> </a:t>
                      </a:r>
                      <a:endParaRPr lang="fr-BE"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nl-BE" sz="1200" dirty="0">
                          <a:latin typeface="Calibri" panose="020F0502020204030204" pitchFamily="34" charset="0"/>
                          <a:ea typeface="Calibri" panose="020F0502020204030204" pitchFamily="34" charset="0"/>
                          <a:cs typeface="Calibri" panose="020F0502020204030204" pitchFamily="34" charset="0"/>
                        </a:rPr>
                        <a:t>Integratie van de handicapdimensie in het beleid van het Brussels Hoofdstedelijk Gewest </a:t>
                      </a:r>
                      <a:endParaRPr lang="fr-BE" sz="12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23817080"/>
                  </a:ext>
                </a:extLst>
              </a:tr>
            </a:tbl>
          </a:graphicData>
        </a:graphic>
      </p:graphicFrame>
    </p:spTree>
    <p:extLst>
      <p:ext uri="{BB962C8B-B14F-4D97-AF65-F5344CB8AC3E}">
        <p14:creationId xmlns:p14="http://schemas.microsoft.com/office/powerpoint/2010/main" val="264009963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fontScale="90000"/>
          </a:bodyPr>
          <a:lstStyle/>
          <a:p>
            <a:r>
              <a:rPr lang="nl-BE" sz="2000" b="1" i="0" strike="noStrike" cap="all" spc="0" baseline="0">
                <a:solidFill>
                  <a:srgbClr val="808080"/>
                </a:solidFill>
                <a:effectLst/>
                <a:latin typeface="Arial"/>
                <a:ea typeface="Arial"/>
                <a:cs typeface="Arial"/>
              </a:rPr>
              <a:t>Sleutelbegrippen</a:t>
            </a:r>
            <a:br>
              <a:rPr sz="1600"/>
            </a:br>
            <a:r>
              <a:rPr lang="nl-BE" sz="1600" b="1" i="0" strike="noStrike" cap="none" spc="0" baseline="0">
                <a:solidFill>
                  <a:srgbClr val="808080"/>
                </a:solidFill>
                <a:effectLst/>
                <a:latin typeface="Arial"/>
                <a:ea typeface="Arial"/>
                <a:cs typeface="Arial"/>
              </a:rPr>
              <a:t>MAINSTREAMING</a:t>
            </a:r>
            <a:endParaRPr lang="fr-BE" sz="180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lstStyle/>
          <a:p>
            <a:r>
              <a:rPr lang="nl-BE" sz="1400" b="0" i="0" strike="noStrike" cap="none" spc="0" baseline="0">
                <a:solidFill>
                  <a:srgbClr val="000000"/>
                </a:solidFill>
                <a:effectLst/>
                <a:latin typeface="Calibri"/>
                <a:ea typeface="Calibri"/>
                <a:cs typeface="Calibri"/>
              </a:rPr>
              <a:t>- Een </a:t>
            </a:r>
            <a:r>
              <a:rPr lang="nl-BE" sz="1400" b="1" i="0" strike="noStrike" cap="none" spc="0" baseline="0">
                <a:solidFill>
                  <a:srgbClr val="000000"/>
                </a:solidFill>
                <a:effectLst/>
                <a:latin typeface="Calibri"/>
                <a:ea typeface="Calibri"/>
                <a:cs typeface="Calibri"/>
              </a:rPr>
              <a:t>transversale</a:t>
            </a:r>
            <a:r>
              <a:rPr lang="nl-BE" sz="1400" b="0" i="0" strike="noStrike" cap="none" spc="0" baseline="0">
                <a:solidFill>
                  <a:srgbClr val="000000"/>
                </a:solidFill>
                <a:effectLst/>
                <a:latin typeface="Calibri"/>
                <a:ea typeface="Calibri"/>
                <a:cs typeface="Calibri"/>
              </a:rPr>
              <a:t>, </a:t>
            </a:r>
            <a:r>
              <a:rPr lang="nl-BE" sz="1400" b="1" i="0" strike="noStrike" cap="none" spc="0" baseline="0">
                <a:solidFill>
                  <a:srgbClr val="000000"/>
                </a:solidFill>
                <a:effectLst/>
                <a:latin typeface="Calibri"/>
                <a:ea typeface="Calibri"/>
                <a:cs typeface="Calibri"/>
              </a:rPr>
              <a:t>structurele </a:t>
            </a:r>
            <a:r>
              <a:rPr lang="nl-BE" sz="1400" b="0" i="0" strike="noStrike" cap="none" spc="0" baseline="0">
                <a:solidFill>
                  <a:srgbClr val="000000"/>
                </a:solidFill>
                <a:effectLst/>
                <a:latin typeface="Calibri"/>
                <a:ea typeface="Calibri"/>
                <a:cs typeface="Calibri"/>
              </a:rPr>
              <a:t>en </a:t>
            </a:r>
            <a:r>
              <a:rPr lang="nl-BE" sz="1400" b="1" i="0" strike="noStrike" cap="none" spc="0" baseline="0">
                <a:solidFill>
                  <a:srgbClr val="000000"/>
                </a:solidFill>
                <a:effectLst/>
                <a:latin typeface="Calibri"/>
                <a:ea typeface="Calibri"/>
                <a:cs typeface="Calibri"/>
              </a:rPr>
              <a:t>preventieve</a:t>
            </a:r>
            <a:r>
              <a:rPr lang="nl-BE" sz="1400" b="0" i="0" strike="noStrike" cap="none" spc="0" baseline="0">
                <a:solidFill>
                  <a:srgbClr val="000000"/>
                </a:solidFill>
                <a:effectLst/>
                <a:latin typeface="Calibri"/>
                <a:ea typeface="Calibri"/>
                <a:cs typeface="Calibri"/>
              </a:rPr>
              <a:t> benadering die </a:t>
            </a:r>
            <a:r>
              <a:rPr lang="nl-BE" sz="1400" b="1" i="0" strike="noStrike" cap="none" spc="0" baseline="0">
                <a:solidFill>
                  <a:srgbClr val="000000"/>
                </a:solidFill>
                <a:effectLst/>
                <a:latin typeface="Calibri"/>
                <a:ea typeface="Calibri"/>
                <a:cs typeface="Calibri"/>
              </a:rPr>
              <a:t>rekening houdt met</a:t>
            </a:r>
            <a:r>
              <a:rPr lang="nl-BE" sz="1400" b="0" i="0" strike="noStrike" cap="none" spc="0" baseline="0">
                <a:solidFill>
                  <a:srgbClr val="000000"/>
                </a:solidFill>
                <a:effectLst/>
                <a:latin typeface="Calibri"/>
                <a:ea typeface="Calibri"/>
                <a:cs typeface="Calibri"/>
              </a:rPr>
              <a:t> en </a:t>
            </a:r>
            <a:r>
              <a:rPr lang="nl-BE" sz="1400" b="1" i="0" strike="noStrike" cap="none" spc="0" baseline="0">
                <a:solidFill>
                  <a:srgbClr val="000000"/>
                </a:solidFill>
                <a:effectLst/>
                <a:latin typeface="Calibri"/>
                <a:ea typeface="Calibri"/>
                <a:cs typeface="Calibri"/>
              </a:rPr>
              <a:t>de aandacht vestigt op</a:t>
            </a:r>
            <a:r>
              <a:rPr lang="nl-BE" sz="1400" b="0" i="0" strike="noStrike" cap="none" spc="0" baseline="0">
                <a:solidFill>
                  <a:srgbClr val="000000"/>
                </a:solidFill>
                <a:effectLst/>
                <a:latin typeface="Calibri"/>
                <a:ea typeface="Calibri"/>
                <a:cs typeface="Calibri"/>
              </a:rPr>
              <a:t> gelijke kansen bij de uitwerking en uitvoering van overheidsbeleid in het BHG (ontwerp, organisatie, verbetering, innovatie, evolutie, besluitvorming, evaluatie...) om te </a:t>
            </a:r>
            <a:r>
              <a:rPr lang="nl-BE" sz="1400" b="1" i="0" strike="noStrike" cap="none" spc="0" baseline="0">
                <a:solidFill>
                  <a:srgbClr val="000000"/>
                </a:solidFill>
                <a:effectLst/>
                <a:latin typeface="Calibri"/>
                <a:ea typeface="Calibri"/>
                <a:cs typeface="Calibri"/>
              </a:rPr>
              <a:t>vermijden</a:t>
            </a:r>
            <a:r>
              <a:rPr lang="nl-BE" sz="1400" b="0" i="0" strike="noStrike" cap="none" spc="0" baseline="0">
                <a:solidFill>
                  <a:srgbClr val="000000"/>
                </a:solidFill>
                <a:effectLst/>
                <a:latin typeface="Calibri"/>
                <a:ea typeface="Calibri"/>
                <a:cs typeface="Calibri"/>
              </a:rPr>
              <a:t> dat ongelijkheden worden vergroot, om ze te corrigeren, ze te verkleinen en ze weg te nemen.</a:t>
            </a:r>
          </a:p>
          <a:p>
            <a:r>
              <a:rPr lang="nl-BE" sz="1400" b="0" i="0" strike="noStrike" cap="none" spc="0" baseline="0">
                <a:solidFill>
                  <a:srgbClr val="000000"/>
                </a:solidFill>
                <a:effectLst/>
                <a:latin typeface="Calibri"/>
                <a:ea typeface="Calibri"/>
                <a:cs typeface="Calibri"/>
              </a:rPr>
              <a:t>- vertrekt vanuit een </a:t>
            </a:r>
            <a:r>
              <a:rPr lang="nl-BE" sz="1400" b="1" i="0" strike="noStrike" cap="none" spc="0" baseline="0">
                <a:solidFill>
                  <a:srgbClr val="000000"/>
                </a:solidFill>
                <a:effectLst/>
                <a:latin typeface="Calibri"/>
                <a:ea typeface="Calibri"/>
                <a:cs typeface="Calibri"/>
              </a:rPr>
              <a:t>preventieve aanpak</a:t>
            </a:r>
            <a:r>
              <a:rPr lang="nl-BE" sz="1400" b="0" i="0" strike="noStrike" cap="none" spc="0" baseline="0">
                <a:solidFill>
                  <a:srgbClr val="000000"/>
                </a:solidFill>
                <a:effectLst/>
                <a:latin typeface="Calibri"/>
                <a:ea typeface="Calibri"/>
                <a:cs typeface="Calibri"/>
              </a:rPr>
              <a:t>. Het doel is ongelijkheid te vermijden door het voorgestelde beleid te analyseren en na te gaan of het al dan niet ongelijkheid veroorzaakt. Indien nodig wordt het huidige beleid herzien of aangepast</a:t>
            </a:r>
            <a:endParaRPr lang="fr-BE" sz="140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fr-BE" sz="140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fr-BE"/>
          </a:p>
        </p:txBody>
      </p:sp>
    </p:spTree>
    <p:extLst>
      <p:ext uri="{BB962C8B-B14F-4D97-AF65-F5344CB8AC3E}">
        <p14:creationId xmlns:p14="http://schemas.microsoft.com/office/powerpoint/2010/main" val="204475846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a:xfrm>
            <a:off x="395536" y="205978"/>
            <a:ext cx="8424936" cy="709588"/>
          </a:xfrm>
        </p:spPr>
        <p:txBody>
          <a:bodyPr>
            <a:normAutofit/>
          </a:bodyPr>
          <a:lstStyle/>
          <a:p>
            <a:r>
              <a:rPr lang="nl-BE" sz="2000" b="1" i="0" strike="noStrike" cap="all" spc="0" baseline="0">
                <a:solidFill>
                  <a:srgbClr val="808080"/>
                </a:solidFill>
                <a:effectLst/>
                <a:latin typeface="Arial"/>
                <a:ea typeface="Arial"/>
                <a:cs typeface="Arial"/>
              </a:rPr>
              <a:t>Sleutelbegrippen</a:t>
            </a:r>
            <a:br>
              <a:rPr sz="1800"/>
            </a:br>
            <a:r>
              <a:rPr lang="nl-BE" sz="1600" b="1" i="0" strike="noStrike" cap="none" spc="0" baseline="0">
                <a:solidFill>
                  <a:srgbClr val="808080"/>
                </a:solidFill>
                <a:effectLst/>
                <a:latin typeface="Arial"/>
                <a:ea typeface="Arial"/>
                <a:cs typeface="Arial"/>
              </a:rPr>
              <a:t>GENDER</a:t>
            </a:r>
            <a:endParaRPr lang="fr-BE" sz="160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normAutofit/>
          </a:bodyPr>
          <a:lstStyle/>
          <a:p>
            <a:endParaRPr lang="fr-FR" sz="1400" i="0" u="sng">
              <a:solidFill>
                <a:srgbClr val="111111"/>
              </a:solidFill>
              <a:effectLst/>
            </a:endParaRPr>
          </a:p>
          <a:p>
            <a:endParaRPr lang="fr-FR" sz="1400" i="0">
              <a:solidFill>
                <a:schemeClr val="tx1"/>
              </a:solidFill>
              <a:effectLst/>
            </a:endParaRPr>
          </a:p>
          <a:p>
            <a:r>
              <a:rPr lang="nl-BE" sz="1400" b="0" i="0" strike="noStrike" cap="none" spc="0" baseline="0">
                <a:solidFill>
                  <a:srgbClr val="000000"/>
                </a:solidFill>
                <a:effectLst/>
                <a:latin typeface="Arial"/>
                <a:ea typeface="Arial"/>
                <a:cs typeface="Arial"/>
              </a:rPr>
              <a:t>Gender: culturele en maatschappelijke verschillen tussen mannen en vrouwen (evolutief)</a:t>
            </a:r>
          </a:p>
          <a:p>
            <a:endParaRPr lang="fr-BE"/>
          </a:p>
        </p:txBody>
      </p:sp>
    </p:spTree>
    <p:extLst>
      <p:ext uri="{BB962C8B-B14F-4D97-AF65-F5344CB8AC3E}">
        <p14:creationId xmlns:p14="http://schemas.microsoft.com/office/powerpoint/2010/main" val="348872423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2C1A9D-FE0C-38A1-3CCE-3E7B357301CF}"/>
              </a:ext>
            </a:extLst>
          </p:cNvPr>
          <p:cNvSpPr>
            <a:spLocks noGrp="1"/>
          </p:cNvSpPr>
          <p:nvPr>
            <p:ph type="title"/>
          </p:nvPr>
        </p:nvSpPr>
        <p:spPr/>
        <p:txBody>
          <a:bodyPr>
            <a:normAutofit fontScale="90000"/>
          </a:bodyPr>
          <a:lstStyle/>
          <a:p>
            <a:r>
              <a:rPr lang="nl-BE" sz="2000" b="1" i="0" strike="noStrike" cap="all" spc="0" baseline="0">
                <a:solidFill>
                  <a:srgbClr val="808080"/>
                </a:solidFill>
                <a:effectLst/>
                <a:latin typeface="Arial"/>
                <a:ea typeface="Arial"/>
                <a:cs typeface="Arial"/>
              </a:rPr>
              <a:t>Sleutelbegrippen</a:t>
            </a:r>
            <a:br>
              <a:rPr sz="2000"/>
            </a:br>
            <a:r>
              <a:rPr lang="nl-BE" sz="2000" b="1" i="0" strike="noStrike" cap="all" spc="0" baseline="0">
                <a:solidFill>
                  <a:srgbClr val="808080"/>
                </a:solidFill>
                <a:effectLst/>
                <a:latin typeface="Arial"/>
                <a:ea typeface="Arial"/>
                <a:cs typeface="Arial"/>
              </a:rPr>
              <a:t>Gendermainstreaming = de integratie van de genderdimensie </a:t>
            </a:r>
            <a:endParaRPr lang="fr-BE" sz="1800"/>
          </a:p>
        </p:txBody>
      </p:sp>
      <p:sp>
        <p:nvSpPr>
          <p:cNvPr id="3" name="Tijdelijke aanduiding voor tekst 2">
            <a:extLst>
              <a:ext uri="{FF2B5EF4-FFF2-40B4-BE49-F238E27FC236}">
                <a16:creationId xmlns:a16="http://schemas.microsoft.com/office/drawing/2014/main" id="{53D5AF15-7612-3675-5677-B9F8C9B1A5AE}"/>
              </a:ext>
            </a:extLst>
          </p:cNvPr>
          <p:cNvSpPr>
            <a:spLocks noGrp="1"/>
          </p:cNvSpPr>
          <p:nvPr>
            <p:ph type="body" sz="quarter" idx="10"/>
          </p:nvPr>
        </p:nvSpPr>
        <p:spPr>
          <a:xfrm>
            <a:off x="359532" y="789552"/>
            <a:ext cx="8424936" cy="3294366"/>
          </a:xfrm>
        </p:spPr>
        <p:txBody>
          <a:bodyPr/>
          <a:lstStyle/>
          <a:p>
            <a:endParaRPr lang="fr-BE"/>
          </a:p>
        </p:txBody>
      </p:sp>
      <p:sp>
        <p:nvSpPr>
          <p:cNvPr id="4" name="Ovaal 3">
            <a:extLst>
              <a:ext uri="{FF2B5EF4-FFF2-40B4-BE49-F238E27FC236}">
                <a16:creationId xmlns:a16="http://schemas.microsoft.com/office/drawing/2014/main" id="{9290576B-ADBB-2904-5EA9-3E4F75D4F956}"/>
              </a:ext>
            </a:extLst>
          </p:cNvPr>
          <p:cNvSpPr/>
          <p:nvPr/>
        </p:nvSpPr>
        <p:spPr>
          <a:xfrm>
            <a:off x="450372" y="871719"/>
            <a:ext cx="2423791" cy="84609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Bestrijding van discriminatie tussen m/v </a:t>
            </a:r>
            <a:endParaRPr lang="fr-BE"/>
          </a:p>
        </p:txBody>
      </p:sp>
      <p:sp>
        <p:nvSpPr>
          <p:cNvPr id="5" name="Ovaal 4">
            <a:extLst>
              <a:ext uri="{FF2B5EF4-FFF2-40B4-BE49-F238E27FC236}">
                <a16:creationId xmlns:a16="http://schemas.microsoft.com/office/drawing/2014/main" id="{A81D4D3E-B49A-47D6-D96C-D2617F1731EF}"/>
              </a:ext>
            </a:extLst>
          </p:cNvPr>
          <p:cNvSpPr/>
          <p:nvPr/>
        </p:nvSpPr>
        <p:spPr>
          <a:xfrm>
            <a:off x="5976542" y="871719"/>
            <a:ext cx="2232248" cy="8292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Specifiek beleid</a:t>
            </a:r>
            <a:endParaRPr lang="fr-BE"/>
          </a:p>
        </p:txBody>
      </p:sp>
      <p:sp>
        <p:nvSpPr>
          <p:cNvPr id="6" name="Ovaal 5">
            <a:extLst>
              <a:ext uri="{FF2B5EF4-FFF2-40B4-BE49-F238E27FC236}">
                <a16:creationId xmlns:a16="http://schemas.microsoft.com/office/drawing/2014/main" id="{2BB26D05-3493-0BCE-66F8-917802576918}"/>
              </a:ext>
            </a:extLst>
          </p:cNvPr>
          <p:cNvSpPr/>
          <p:nvPr/>
        </p:nvSpPr>
        <p:spPr>
          <a:xfrm>
            <a:off x="2952014" y="1264411"/>
            <a:ext cx="2988331" cy="98973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GELIJKHEID </a:t>
            </a:r>
          </a:p>
          <a:p>
            <a:pPr algn="ctr"/>
            <a:r>
              <a:rPr lang="nl-BE" sz="1800" b="0" i="0" strike="noStrike" cap="none" spc="0" baseline="0">
                <a:solidFill>
                  <a:srgbClr val="FFFFFF"/>
                </a:solidFill>
                <a:effectLst/>
                <a:latin typeface="Calibri"/>
                <a:ea typeface="Calibri"/>
                <a:cs typeface="Calibri"/>
              </a:rPr>
              <a:t>Mannen-Vrouwen</a:t>
            </a:r>
            <a:endParaRPr lang="fr-BE"/>
          </a:p>
        </p:txBody>
      </p:sp>
      <p:sp>
        <p:nvSpPr>
          <p:cNvPr id="7" name="Ovaal 6">
            <a:extLst>
              <a:ext uri="{FF2B5EF4-FFF2-40B4-BE49-F238E27FC236}">
                <a16:creationId xmlns:a16="http://schemas.microsoft.com/office/drawing/2014/main" id="{714E8977-DA5F-1BF9-69C8-4D8019328133}"/>
              </a:ext>
            </a:extLst>
          </p:cNvPr>
          <p:cNvSpPr/>
          <p:nvPr/>
        </p:nvSpPr>
        <p:spPr>
          <a:xfrm>
            <a:off x="3419872" y="2571751"/>
            <a:ext cx="2232248" cy="78814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Gendermainstreaming </a:t>
            </a:r>
            <a:endParaRPr lang="fr-BE"/>
          </a:p>
        </p:txBody>
      </p:sp>
      <p:sp>
        <p:nvSpPr>
          <p:cNvPr id="8" name="Rechthoek 7">
            <a:extLst>
              <a:ext uri="{FF2B5EF4-FFF2-40B4-BE49-F238E27FC236}">
                <a16:creationId xmlns:a16="http://schemas.microsoft.com/office/drawing/2014/main" id="{865308B6-EC0D-77E8-6A02-BEDBA3E265A5}"/>
              </a:ext>
            </a:extLst>
          </p:cNvPr>
          <p:cNvSpPr/>
          <p:nvPr/>
        </p:nvSpPr>
        <p:spPr>
          <a:xfrm>
            <a:off x="539558" y="1999632"/>
            <a:ext cx="1512162" cy="500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Ongelijkheid verbieden</a:t>
            </a:r>
            <a:endParaRPr lang="fr-BE"/>
          </a:p>
        </p:txBody>
      </p:sp>
      <p:sp>
        <p:nvSpPr>
          <p:cNvPr id="9" name="Rechthoek 8">
            <a:extLst>
              <a:ext uri="{FF2B5EF4-FFF2-40B4-BE49-F238E27FC236}">
                <a16:creationId xmlns:a16="http://schemas.microsoft.com/office/drawing/2014/main" id="{9723A785-42BF-B0E4-8801-401A1BE4E605}"/>
              </a:ext>
            </a:extLst>
          </p:cNvPr>
          <p:cNvSpPr/>
          <p:nvPr/>
        </p:nvSpPr>
        <p:spPr>
          <a:xfrm>
            <a:off x="6912260" y="2067694"/>
            <a:ext cx="1368152" cy="5040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Ongelijkheid rechtzetten </a:t>
            </a:r>
            <a:endParaRPr lang="fr-BE"/>
          </a:p>
        </p:txBody>
      </p:sp>
      <p:sp>
        <p:nvSpPr>
          <p:cNvPr id="10" name="Rechthoek 9">
            <a:extLst>
              <a:ext uri="{FF2B5EF4-FFF2-40B4-BE49-F238E27FC236}">
                <a16:creationId xmlns:a16="http://schemas.microsoft.com/office/drawing/2014/main" id="{9F122A4E-6107-572F-9123-961ABA389E95}"/>
              </a:ext>
            </a:extLst>
          </p:cNvPr>
          <p:cNvSpPr/>
          <p:nvPr/>
        </p:nvSpPr>
        <p:spPr>
          <a:xfrm>
            <a:off x="3527884" y="3579862"/>
            <a:ext cx="2160240" cy="4320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800" b="0" i="0" strike="noStrike" cap="none" spc="0" baseline="0">
                <a:solidFill>
                  <a:srgbClr val="FFFFFF"/>
                </a:solidFill>
                <a:effectLst/>
                <a:latin typeface="Calibri"/>
                <a:ea typeface="Calibri"/>
                <a:cs typeface="Calibri"/>
              </a:rPr>
              <a:t>Ongelijkheid vermijden</a:t>
            </a:r>
            <a:endParaRPr lang="fr-BE"/>
          </a:p>
        </p:txBody>
      </p:sp>
      <p:cxnSp>
        <p:nvCxnSpPr>
          <p:cNvPr id="12" name="Rechte verbindingslijn met pijl 11">
            <a:extLst>
              <a:ext uri="{FF2B5EF4-FFF2-40B4-BE49-F238E27FC236}">
                <a16:creationId xmlns:a16="http://schemas.microsoft.com/office/drawing/2014/main" id="{7D277766-7C5F-A182-B52D-8180737F070B}"/>
              </a:ext>
            </a:extLst>
          </p:cNvPr>
          <p:cNvCxnSpPr/>
          <p:nvPr/>
        </p:nvCxnSpPr>
        <p:spPr>
          <a:xfrm>
            <a:off x="2771800" y="1519791"/>
            <a:ext cx="193203" cy="115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a:extLst>
              <a:ext uri="{FF2B5EF4-FFF2-40B4-BE49-F238E27FC236}">
                <a16:creationId xmlns:a16="http://schemas.microsoft.com/office/drawing/2014/main" id="{75709ACF-B28D-A553-71E8-E90C9FD6522F}"/>
              </a:ext>
            </a:extLst>
          </p:cNvPr>
          <p:cNvCxnSpPr/>
          <p:nvPr/>
        </p:nvCxnSpPr>
        <p:spPr>
          <a:xfrm flipH="1">
            <a:off x="5885702" y="1519791"/>
            <a:ext cx="181680" cy="57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Rechte verbindingslijn met pijl 16">
            <a:extLst>
              <a:ext uri="{FF2B5EF4-FFF2-40B4-BE49-F238E27FC236}">
                <a16:creationId xmlns:a16="http://schemas.microsoft.com/office/drawing/2014/main" id="{0F876056-5ED9-198C-8251-D726B9BEAE0B}"/>
              </a:ext>
            </a:extLst>
          </p:cNvPr>
          <p:cNvCxnSpPr/>
          <p:nvPr/>
        </p:nvCxnSpPr>
        <p:spPr>
          <a:xfrm flipH="1" flipV="1">
            <a:off x="4535996" y="2254142"/>
            <a:ext cx="0" cy="3176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95962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fontScale="90000"/>
          </a:bodyPr>
          <a:lstStyle/>
          <a:p>
            <a:r>
              <a:rPr lang="nl-BE" sz="2000" b="1" i="0" strike="noStrike" cap="all" spc="0" baseline="0">
                <a:solidFill>
                  <a:srgbClr val="808080"/>
                </a:solidFill>
                <a:effectLst/>
                <a:latin typeface="Arial"/>
                <a:ea typeface="Arial"/>
                <a:cs typeface="Arial"/>
              </a:rPr>
              <a:t>Sleutelbegrippen</a:t>
            </a:r>
            <a:br>
              <a:rPr sz="2000"/>
            </a:br>
            <a:r>
              <a:rPr lang="nl-BE" sz="1600" b="1" i="0" strike="noStrike" cap="all" spc="0" baseline="0">
                <a:solidFill>
                  <a:srgbClr val="808080"/>
                </a:solidFill>
                <a:effectLst/>
                <a:latin typeface="Arial"/>
                <a:ea typeface="Arial"/>
                <a:cs typeface="Arial"/>
              </a:rPr>
              <a:t>Gendermainstreaming</a:t>
            </a:r>
            <a:endParaRPr lang="fr-BE" sz="180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noAutofit/>
          </a:bodyPr>
          <a:lstStyle/>
          <a:p>
            <a:r>
              <a:rPr lang="nl-BE" sz="1400" b="0" i="0" strike="noStrike" cap="none" spc="0" baseline="0" dirty="0">
                <a:solidFill>
                  <a:srgbClr val="000000"/>
                </a:solidFill>
                <a:effectLst/>
                <a:latin typeface="Arial"/>
                <a:ea typeface="Arial"/>
                <a:cs typeface="Arial"/>
              </a:rPr>
              <a:t>De situatie van mannen en vrouwen verschilt op tal van domeinen van elkaar.</a:t>
            </a:r>
          </a:p>
          <a:p>
            <a:endParaRPr lang="fr-BE" altLang="fr-FR" sz="1400" kern="1200" dirty="0">
              <a:solidFill>
                <a:prstClr val="black"/>
              </a:solidFill>
              <a:ea typeface="ＭＳ Ｐゴシック" pitchFamily="34" charset="-128"/>
            </a:endParaRPr>
          </a:p>
          <a:p>
            <a:pPr marL="342900" lvl="0" indent="-342900" algn="just">
              <a:lnSpc>
                <a:spcPct val="115000"/>
              </a:lnSpc>
              <a:buFont typeface="Symbol" panose="05050102010706020507" pitchFamily="18" charset="2"/>
              <a:buChar char=""/>
            </a:pPr>
            <a:r>
              <a:rPr lang="nl-BE" sz="1400" b="1" i="0" u="sng" strike="noStrike" cap="none" spc="0" baseline="0" dirty="0">
                <a:solidFill>
                  <a:srgbClr val="000000"/>
                </a:solidFill>
                <a:effectLst/>
                <a:uFill>
                  <a:solidFill>
                    <a:srgbClr val="000000"/>
                  </a:solidFill>
                </a:uFill>
                <a:latin typeface="Arial"/>
                <a:ea typeface="Arial"/>
                <a:cs typeface="Arial"/>
              </a:rPr>
              <a:t>Economie en werkgelegenheid</a:t>
            </a:r>
            <a:r>
              <a:rPr lang="nl-BE" sz="1400" b="1" i="0" strike="noStrike" cap="none" spc="0" baseline="0" dirty="0">
                <a:solidFill>
                  <a:srgbClr val="000000"/>
                </a:solidFill>
                <a:effectLst/>
                <a:uFill>
                  <a:solidFill>
                    <a:srgbClr val="000000"/>
                  </a:solidFill>
                </a:uFill>
                <a:latin typeface="Arial"/>
                <a:ea typeface="Arial"/>
                <a:cs typeface="Arial"/>
              </a:rPr>
              <a:t> </a:t>
            </a:r>
            <a:r>
              <a:rPr lang="nl-BE" sz="1400" b="0" i="0" strike="noStrike" cap="none" spc="0" baseline="0" dirty="0">
                <a:solidFill>
                  <a:srgbClr val="000000"/>
                </a:solidFill>
                <a:effectLst/>
                <a:latin typeface="Arial"/>
                <a:ea typeface="Arial"/>
                <a:cs typeface="Arial"/>
              </a:rPr>
              <a:t>(horizontale/verticale segregatie in werkgelegenheid, werkstelsel, soorten contracten, betaald/onbetaald werk, verbruiksgedrag, ondernemerschap, enz.);</a:t>
            </a:r>
            <a:endParaRPr lang="fr-BE" sz="1400" dirty="0">
              <a:solidFill>
                <a:schemeClr val="tx1"/>
              </a:solidFill>
              <a:effectLst/>
              <a:latin typeface="Arial" pitchFamily="34" charset="0"/>
              <a:ea typeface="Arial"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nl-BE" sz="1400" b="1" i="0" u="sng" strike="noStrike" cap="none" spc="0" baseline="0" dirty="0">
                <a:solidFill>
                  <a:srgbClr val="000000"/>
                </a:solidFill>
                <a:effectLst/>
                <a:uFill>
                  <a:solidFill>
                    <a:srgbClr val="000000"/>
                  </a:solidFill>
                </a:uFill>
                <a:latin typeface="Arial"/>
                <a:ea typeface="Arial"/>
                <a:cs typeface="Arial"/>
              </a:rPr>
              <a:t>Mobiliteit en verkeersveiligheid</a:t>
            </a:r>
            <a:r>
              <a:rPr lang="nl-BE" sz="1400" b="1" i="0" strike="noStrike" cap="none" spc="0" baseline="0" dirty="0">
                <a:solidFill>
                  <a:srgbClr val="000000"/>
                </a:solidFill>
                <a:effectLst/>
                <a:uFill>
                  <a:solidFill>
                    <a:srgbClr val="000000"/>
                  </a:solidFill>
                </a:uFill>
                <a:latin typeface="Arial"/>
                <a:ea typeface="Arial"/>
                <a:cs typeface="Arial"/>
              </a:rPr>
              <a:t> </a:t>
            </a:r>
            <a:r>
              <a:rPr lang="nl-BE" sz="1400" b="0" i="0" strike="noStrike" cap="none" spc="0" baseline="0" dirty="0">
                <a:solidFill>
                  <a:srgbClr val="000000"/>
                </a:solidFill>
                <a:effectLst/>
                <a:latin typeface="Arial"/>
                <a:ea typeface="Arial"/>
                <a:cs typeface="Arial"/>
              </a:rPr>
              <a:t>(gebruik van privé en openbaar vervoer, soort afgelegde trajecten, bezochte plaatsen, soort gepleegde/ondervonden agressie, soort geleden/veroorzaakte verkeersongevallen, enz.);</a:t>
            </a:r>
            <a:endParaRPr lang="fr-BE" sz="1400" dirty="0">
              <a:solidFill>
                <a:schemeClr val="tx1"/>
              </a:solidFill>
              <a:effectLst/>
              <a:latin typeface="Arial" pitchFamily="34" charset="0"/>
              <a:ea typeface="Arial"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nl-BE" sz="1400" b="1" i="0" u="sng" strike="noStrike" cap="none" spc="0" baseline="0" dirty="0">
                <a:solidFill>
                  <a:srgbClr val="000000"/>
                </a:solidFill>
                <a:effectLst/>
                <a:uFill>
                  <a:solidFill>
                    <a:srgbClr val="000000"/>
                  </a:solidFill>
                </a:uFill>
                <a:latin typeface="Arial"/>
                <a:ea typeface="Arial"/>
                <a:cs typeface="Arial"/>
              </a:rPr>
              <a:t>Privéleven</a:t>
            </a:r>
            <a:r>
              <a:rPr lang="nl-BE" sz="1400" b="1" i="0" strike="noStrike" cap="none" spc="0" baseline="0" dirty="0">
                <a:solidFill>
                  <a:srgbClr val="000000"/>
                </a:solidFill>
                <a:effectLst/>
                <a:uFill>
                  <a:solidFill>
                    <a:srgbClr val="000000"/>
                  </a:solidFill>
                </a:uFill>
                <a:latin typeface="Arial"/>
                <a:ea typeface="Arial"/>
                <a:cs typeface="Arial"/>
              </a:rPr>
              <a:t> </a:t>
            </a:r>
            <a:r>
              <a:rPr lang="nl-BE" sz="1400" b="0" i="0" strike="noStrike" cap="none" spc="0" baseline="0" dirty="0">
                <a:solidFill>
                  <a:srgbClr val="000000"/>
                </a:solidFill>
                <a:effectLst/>
                <a:latin typeface="Arial"/>
                <a:ea typeface="Arial"/>
                <a:cs typeface="Arial"/>
              </a:rPr>
              <a:t>(verdeling huishoudelijke taken, inkomen, zorg voor de kinderen, huiselijk geweld)</a:t>
            </a:r>
            <a:endParaRPr lang="fr-BE" sz="1400" dirty="0">
              <a:solidFill>
                <a:schemeClr val="tx1"/>
              </a:solidFill>
              <a:effectLst/>
              <a:latin typeface="Arial" pitchFamily="34" charset="0"/>
              <a:ea typeface="Arial" pitchFamily="34" charset="0"/>
              <a:cs typeface="Times New Roman" panose="02020603050405020304" pitchFamily="18" charset="0"/>
            </a:endParaRPr>
          </a:p>
          <a:p>
            <a:endParaRPr lang="fr-BE" altLang="fr-FR" sz="1400" kern="1200" dirty="0">
              <a:solidFill>
                <a:prstClr val="black"/>
              </a:solidFill>
              <a:ea typeface="ＭＳ Ｐゴシック" pitchFamily="34" charset="-128"/>
            </a:endParaRPr>
          </a:p>
          <a:p>
            <a:endParaRPr lang="fr-FR" sz="1400" dirty="0">
              <a:solidFill>
                <a:schemeClr val="tx1"/>
              </a:solidFill>
            </a:endParaRPr>
          </a:p>
          <a:p>
            <a:pPr marL="285750" indent="-285750">
              <a:buFont typeface="Arial" pitchFamily="34" charset="0"/>
              <a:buChar char="•"/>
            </a:pPr>
            <a:endParaRPr lang="fr-FR" sz="1400" dirty="0">
              <a:solidFill>
                <a:schemeClr val="tx1"/>
              </a:solidFill>
            </a:endParaRPr>
          </a:p>
          <a:p>
            <a:r>
              <a:rPr lang="fr-FR" sz="1400" dirty="0">
                <a:solidFill>
                  <a:schemeClr val="tx1"/>
                </a:solidFill>
              </a:rPr>
              <a:t>.</a:t>
            </a:r>
          </a:p>
        </p:txBody>
      </p:sp>
    </p:spTree>
    <p:extLst>
      <p:ext uri="{BB962C8B-B14F-4D97-AF65-F5344CB8AC3E}">
        <p14:creationId xmlns:p14="http://schemas.microsoft.com/office/powerpoint/2010/main" val="136851037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fontScale="90000"/>
          </a:bodyPr>
          <a:lstStyle/>
          <a:p>
            <a:r>
              <a:rPr lang="nl-BE" sz="2000" b="1" i="0" strike="noStrike" cap="all" spc="0" baseline="0">
                <a:solidFill>
                  <a:srgbClr val="808080"/>
                </a:solidFill>
                <a:effectLst/>
                <a:latin typeface="Arial"/>
                <a:ea typeface="Arial"/>
                <a:cs typeface="Arial"/>
              </a:rPr>
              <a:t>Sleutelbegrippen</a:t>
            </a:r>
            <a:br>
              <a:rPr sz="1800"/>
            </a:br>
            <a:endParaRPr lang="fr-BE" sz="180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noAutofit/>
          </a:bodyPr>
          <a:lstStyle/>
          <a:p>
            <a:pPr marL="0" indent="0" eaLnBrk="1" hangingPunct="1">
              <a:lnSpc>
                <a:spcPct val="80000"/>
              </a:lnSpc>
              <a:buFont typeface="Wingdings 2" pitchFamily="18" charset="2"/>
              <a:buNone/>
            </a:pPr>
            <a:r>
              <a:rPr lang="nl-BE" sz="1400" b="0" i="0" strike="noStrike" cap="none" spc="0" baseline="0">
                <a:solidFill>
                  <a:srgbClr val="000000"/>
                </a:solidFill>
                <a:effectLst/>
                <a:latin typeface="Arial"/>
                <a:ea typeface="Arial"/>
                <a:cs typeface="Arial"/>
              </a:rPr>
              <a:t>Deze </a:t>
            </a:r>
            <a:r>
              <a:rPr lang="nl-BE" sz="1400" b="1" i="0" strike="noStrike" cap="none" spc="0" baseline="0">
                <a:solidFill>
                  <a:srgbClr val="000000"/>
                </a:solidFill>
                <a:effectLst/>
                <a:latin typeface="Arial"/>
                <a:ea typeface="Arial"/>
                <a:cs typeface="Arial"/>
              </a:rPr>
              <a:t>verschillen</a:t>
            </a:r>
            <a:r>
              <a:rPr lang="nl-BE" sz="1400" b="0" i="0" strike="noStrike" cap="none" spc="0" baseline="0">
                <a:solidFill>
                  <a:srgbClr val="000000"/>
                </a:solidFill>
                <a:effectLst/>
                <a:latin typeface="Arial"/>
                <a:ea typeface="Arial"/>
                <a:cs typeface="Arial"/>
              </a:rPr>
              <a:t> vormen </a:t>
            </a:r>
            <a:r>
              <a:rPr lang="nl-BE" sz="1400" b="0" i="0" u="sng" strike="noStrike" cap="none" spc="0" baseline="0">
                <a:solidFill>
                  <a:srgbClr val="000000"/>
                </a:solidFill>
                <a:effectLst/>
                <a:uFill>
                  <a:solidFill>
                    <a:srgbClr val="000000"/>
                  </a:solidFill>
                </a:uFill>
                <a:latin typeface="Arial"/>
                <a:ea typeface="Arial"/>
                <a:cs typeface="Arial"/>
              </a:rPr>
              <a:t>niet noodzakelijkerwijs</a:t>
            </a:r>
            <a:r>
              <a:rPr lang="nl-BE" sz="1400" b="0" i="0" strike="noStrike" cap="none" spc="0" baseline="0">
                <a:solidFill>
                  <a:srgbClr val="000000"/>
                </a:solidFill>
                <a:effectLst/>
                <a:latin typeface="Arial"/>
                <a:ea typeface="Arial"/>
                <a:cs typeface="Arial"/>
              </a:rPr>
              <a:t> </a:t>
            </a:r>
            <a:r>
              <a:rPr lang="nl-BE" sz="1400" b="1" i="0" strike="noStrike" cap="none" spc="0" baseline="0">
                <a:solidFill>
                  <a:srgbClr val="000000"/>
                </a:solidFill>
                <a:effectLst/>
                <a:latin typeface="Arial"/>
                <a:ea typeface="Arial"/>
                <a:cs typeface="Arial"/>
              </a:rPr>
              <a:t>ongelijkheden</a:t>
            </a:r>
            <a:r>
              <a:rPr lang="nl-BE" sz="1400" b="0" i="0" strike="noStrike" cap="none" spc="0" baseline="0">
                <a:solidFill>
                  <a:srgbClr val="000000"/>
                </a:solidFill>
                <a:effectLst/>
                <a:latin typeface="Arial"/>
                <a:ea typeface="Arial"/>
                <a:cs typeface="Arial"/>
              </a:rPr>
              <a:t> tussen mannen en vrouwen.</a:t>
            </a:r>
          </a:p>
          <a:p>
            <a:pPr marL="0" indent="0" eaLnBrk="1" hangingPunct="1">
              <a:lnSpc>
                <a:spcPct val="80000"/>
              </a:lnSpc>
              <a:buFont typeface="Wingdings 2" pitchFamily="18" charset="2"/>
              <a:buNone/>
            </a:pPr>
            <a:endParaRPr lang="fr-BE" altLang="nl-BE" sz="1400">
              <a:solidFill>
                <a:schemeClr val="tx1"/>
              </a:solidFill>
              <a:ea typeface="ＭＳ Ｐゴシック" pitchFamily="34" charset="-128"/>
            </a:endParaRPr>
          </a:p>
          <a:p>
            <a:pPr marL="0" indent="0" eaLnBrk="1" hangingPunct="1">
              <a:lnSpc>
                <a:spcPct val="80000"/>
              </a:lnSpc>
              <a:buFont typeface="Wingdings 2" pitchFamily="18" charset="2"/>
              <a:buNone/>
            </a:pPr>
            <a:r>
              <a:rPr lang="nl-BE" sz="1400" b="0" i="0" strike="noStrike" cap="none" spc="0" baseline="0">
                <a:solidFill>
                  <a:srgbClr val="000000"/>
                </a:solidFill>
                <a:effectLst/>
                <a:latin typeface="Arial"/>
                <a:ea typeface="Arial"/>
                <a:cs typeface="Arial"/>
              </a:rPr>
              <a:t>Over het algemeen wordt een verschil </a:t>
            </a:r>
            <a:r>
              <a:rPr lang="nl-BE" sz="1400" b="0" i="0" u="sng" strike="noStrike" cap="none" spc="0" baseline="0">
                <a:solidFill>
                  <a:srgbClr val="000000"/>
                </a:solidFill>
                <a:effectLst/>
                <a:uFill>
                  <a:solidFill>
                    <a:srgbClr val="000000"/>
                  </a:solidFill>
                </a:uFill>
                <a:latin typeface="Arial"/>
                <a:ea typeface="Arial"/>
                <a:cs typeface="Arial"/>
              </a:rPr>
              <a:t>beschouwd als problematisch voor de gelijkheid</a:t>
            </a:r>
            <a:r>
              <a:rPr lang="nl-BE" sz="1400" b="0" i="0" strike="noStrike" cap="none" spc="0" baseline="0">
                <a:solidFill>
                  <a:srgbClr val="000000"/>
                </a:solidFill>
                <a:effectLst/>
                <a:latin typeface="Arial"/>
                <a:ea typeface="Arial"/>
                <a:cs typeface="Arial"/>
              </a:rPr>
              <a:t> tussen vrouwen en mannen als:</a:t>
            </a:r>
          </a:p>
          <a:p>
            <a:pPr marL="0" indent="0" eaLnBrk="1" hangingPunct="1">
              <a:lnSpc>
                <a:spcPct val="80000"/>
              </a:lnSpc>
            </a:pPr>
            <a:endParaRPr lang="fr-BE" altLang="nl-BE" sz="1400">
              <a:solidFill>
                <a:schemeClr val="tx1"/>
              </a:solidFill>
              <a:ea typeface="ＭＳ Ｐゴシック" pitchFamily="34" charset="-128"/>
            </a:endParaRPr>
          </a:p>
          <a:p>
            <a:pPr marL="285750" indent="-285750" eaLnBrk="1" hangingPunct="1">
              <a:lnSpc>
                <a:spcPct val="80000"/>
              </a:lnSpc>
              <a:buFont typeface="Arial" pitchFamily="34" charset="0"/>
              <a:buChar char="•"/>
            </a:pPr>
            <a:r>
              <a:rPr lang="nl-BE" sz="1400" b="1" i="0" strike="noStrike" cap="none" spc="0" baseline="0">
                <a:solidFill>
                  <a:srgbClr val="000000"/>
                </a:solidFill>
                <a:effectLst/>
                <a:latin typeface="Arial"/>
                <a:ea typeface="Arial"/>
                <a:cs typeface="Arial"/>
              </a:rPr>
              <a:t>Mannen en vrouwen niet dezelfde toegang hebben tot middelen </a:t>
            </a:r>
            <a:r>
              <a:rPr lang="nl-BE" sz="1400" b="0" i="0" strike="noStrike" cap="none" spc="0" baseline="0">
                <a:solidFill>
                  <a:srgbClr val="000000"/>
                </a:solidFill>
                <a:effectLst/>
                <a:latin typeface="Arial"/>
                <a:ea typeface="Arial"/>
                <a:cs typeface="Arial"/>
              </a:rPr>
              <a:t>(inkomsten, werk, verantwoordelijkheid/macht, gezondheid/welzijn, veiligheid, kennis/opleiding, mobiliteit, tijd, enz.); </a:t>
            </a:r>
          </a:p>
          <a:p>
            <a:pPr marL="285750" indent="-285750" eaLnBrk="1" hangingPunct="1">
              <a:lnSpc>
                <a:spcPct val="80000"/>
              </a:lnSpc>
              <a:buFont typeface="Arial" pitchFamily="34" charset="0"/>
              <a:buChar char="•"/>
            </a:pPr>
            <a:endParaRPr lang="fr-FR" altLang="ja-JP" sz="1400">
              <a:solidFill>
                <a:schemeClr val="tx1"/>
              </a:solidFill>
              <a:ea typeface="ＭＳ Ｐゴシック" pitchFamily="34" charset="-128"/>
            </a:endParaRPr>
          </a:p>
          <a:p>
            <a:pPr marL="285750" indent="-285750" eaLnBrk="1" hangingPunct="1">
              <a:lnSpc>
                <a:spcPct val="80000"/>
              </a:lnSpc>
              <a:buFont typeface="Arial" pitchFamily="34" charset="0"/>
              <a:buChar char="•"/>
            </a:pPr>
            <a:r>
              <a:rPr lang="nl-BE" sz="1400" b="1" i="0" strike="noStrike" cap="none" spc="0" baseline="0">
                <a:solidFill>
                  <a:srgbClr val="000000"/>
                </a:solidFill>
                <a:effectLst/>
                <a:latin typeface="Arial"/>
                <a:ea typeface="Arial"/>
                <a:cs typeface="Arial"/>
              </a:rPr>
              <a:t>Mannen en vrouwen niet dezelfde fundamentele rechten hebben </a:t>
            </a:r>
            <a:r>
              <a:rPr lang="nl-BE" sz="1400" b="0" i="0" strike="noStrike" cap="none" spc="0" baseline="0">
                <a:solidFill>
                  <a:srgbClr val="000000"/>
                </a:solidFill>
                <a:effectLst/>
                <a:latin typeface="Arial"/>
                <a:ea typeface="Arial"/>
                <a:cs typeface="Arial"/>
              </a:rPr>
              <a:t>(burgerlijke, sociale en politieke rechten)</a:t>
            </a:r>
          </a:p>
          <a:p>
            <a:endParaRPr lang="fr-FR" sz="1400">
              <a:solidFill>
                <a:schemeClr val="tx1"/>
              </a:solidFill>
            </a:endParaRPr>
          </a:p>
          <a:p>
            <a:endParaRPr lang="fr-FR" sz="1400">
              <a:solidFill>
                <a:schemeClr val="tx1"/>
              </a:solidFill>
            </a:endParaRPr>
          </a:p>
        </p:txBody>
      </p:sp>
    </p:spTree>
    <p:extLst>
      <p:ext uri="{BB962C8B-B14F-4D97-AF65-F5344CB8AC3E}">
        <p14:creationId xmlns:p14="http://schemas.microsoft.com/office/powerpoint/2010/main" val="118793495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897E33-DC08-6BD5-E195-795A6681C5E3}"/>
              </a:ext>
            </a:extLst>
          </p:cNvPr>
          <p:cNvSpPr>
            <a:spLocks noGrp="1"/>
          </p:cNvSpPr>
          <p:nvPr>
            <p:ph type="title"/>
          </p:nvPr>
        </p:nvSpPr>
        <p:spPr/>
        <p:txBody>
          <a:bodyPr>
            <a:normAutofit fontScale="90000"/>
          </a:bodyPr>
          <a:lstStyle/>
          <a:p>
            <a:br>
              <a:rPr sz="2000"/>
            </a:br>
            <a:r>
              <a:rPr lang="nl-BE" sz="2000" b="1" i="0" strike="noStrike" cap="all" spc="0" baseline="0">
                <a:solidFill>
                  <a:srgbClr val="808080"/>
                </a:solidFill>
                <a:effectLst/>
                <a:latin typeface="Arial"/>
                <a:ea typeface="Arial"/>
                <a:cs typeface="Arial"/>
              </a:rPr>
              <a:t>Sleutelbegrippen</a:t>
            </a:r>
            <a:br>
              <a:rPr sz="2900"/>
            </a:br>
            <a:r>
              <a:rPr lang="nl-BE" sz="1600" b="1" i="0" strike="noStrike" cap="all" spc="0" baseline="0">
                <a:solidFill>
                  <a:srgbClr val="808080"/>
                </a:solidFill>
                <a:effectLst/>
                <a:latin typeface="Arial"/>
                <a:ea typeface="Arial"/>
                <a:cs typeface="Arial"/>
              </a:rPr>
              <a:t>handistreaming</a:t>
            </a:r>
            <a:r>
              <a:rPr lang="nl-BE" sz="1600" b="1" i="0" strike="noStrike" cap="none" spc="0" baseline="0">
                <a:solidFill>
                  <a:srgbClr val="808080"/>
                </a:solidFill>
                <a:effectLst/>
                <a:latin typeface="Arial"/>
                <a:ea typeface="Arial"/>
                <a:cs typeface="Arial"/>
              </a:rPr>
              <a:t> </a:t>
            </a:r>
            <a:br>
              <a:rPr sz="1600"/>
            </a:br>
            <a:endParaRPr lang="fr-BE" sz="1800"/>
          </a:p>
        </p:txBody>
      </p:sp>
      <p:sp>
        <p:nvSpPr>
          <p:cNvPr id="3" name="Tijdelijke aanduiding voor tekst 2">
            <a:extLst>
              <a:ext uri="{FF2B5EF4-FFF2-40B4-BE49-F238E27FC236}">
                <a16:creationId xmlns:a16="http://schemas.microsoft.com/office/drawing/2014/main" id="{F0371DEF-B4C3-8AA2-5910-F16E58B14EEC}"/>
              </a:ext>
            </a:extLst>
          </p:cNvPr>
          <p:cNvSpPr>
            <a:spLocks noGrp="1"/>
          </p:cNvSpPr>
          <p:nvPr>
            <p:ph type="body" sz="quarter" idx="10"/>
          </p:nvPr>
        </p:nvSpPr>
        <p:spPr/>
        <p:txBody>
          <a:bodyPr>
            <a:normAutofit/>
          </a:bodyPr>
          <a:lstStyle/>
          <a:p>
            <a:pPr marL="342900" indent="-342900">
              <a:buFontTx/>
              <a:buChar char="-"/>
            </a:pPr>
            <a:r>
              <a:rPr lang="nl-BE" sz="1600" b="0" i="0" strike="noStrike" cap="none" spc="0" baseline="0">
                <a:solidFill>
                  <a:srgbClr val="555555"/>
                </a:solidFill>
                <a:effectLst/>
                <a:latin typeface="Arial"/>
                <a:ea typeface="Arial"/>
                <a:cs typeface="Arial"/>
              </a:rPr>
              <a:t>Het doel van handistreaming is de handicapdimensie op transversale en preventie wijze te integreren in alle beleidsdomeinen. Zo wordt vermeden dat personen met en zonder handicap verschillend worden behandeld.</a:t>
            </a:r>
          </a:p>
          <a:p>
            <a:pPr marL="342900" indent="-342900">
              <a:buFontTx/>
              <a:buChar char="-"/>
            </a:pPr>
            <a:r>
              <a:rPr lang="nl-BE" sz="1600" b="0" i="0" strike="noStrike" cap="none" spc="0" baseline="0">
                <a:solidFill>
                  <a:srgbClr val="555555"/>
                </a:solidFill>
                <a:effectLst/>
                <a:latin typeface="Arial"/>
                <a:ea typeface="Arial"/>
                <a:cs typeface="Arial"/>
              </a:rPr>
              <a:t>Specifieke aandacht schenken aan handicap van bij het begin van het project</a:t>
            </a:r>
          </a:p>
          <a:p>
            <a:endParaRPr lang="fr-FR" sz="1600">
              <a:solidFill>
                <a:srgbClr val="555555"/>
              </a:solidFill>
            </a:endParaRPr>
          </a:p>
          <a:p>
            <a:endParaRPr lang="fr-FR">
              <a:solidFill>
                <a:srgbClr val="555555"/>
              </a:solidFill>
              <a:latin typeface="Open Sans" panose="020B0606030504020204" pitchFamily="34" charset="0"/>
            </a:endParaRPr>
          </a:p>
          <a:p>
            <a:pPr marL="0" lvl="0" indent="0" algn="ctr" defTabSz="2044700">
              <a:lnSpc>
                <a:spcPct val="90000"/>
              </a:lnSpc>
              <a:spcBef>
                <a:spcPct val="0"/>
              </a:spcBef>
              <a:spcAft>
                <a:spcPct val="35000"/>
              </a:spcAft>
              <a:buFont typeface="+mj-lt"/>
              <a:buNone/>
            </a:pPr>
            <a:r>
              <a:rPr lang="nl-BE" sz="2000" b="0" i="0" strike="noStrike" cap="none" spc="0" baseline="0">
                <a:solidFill>
                  <a:srgbClr val="FFFFFF"/>
                </a:solidFill>
                <a:effectLst/>
                <a:latin typeface="Calibri"/>
                <a:ea typeface="Calibri"/>
                <a:cs typeface="Calibri"/>
              </a:rPr>
              <a:t>HANDISTREAMING</a:t>
            </a:r>
          </a:p>
          <a:p>
            <a:pPr marL="0" lvl="0" indent="0" algn="ctr" defTabSz="2044700">
              <a:lnSpc>
                <a:spcPct val="90000"/>
              </a:lnSpc>
              <a:spcBef>
                <a:spcPct val="0"/>
              </a:spcBef>
              <a:spcAft>
                <a:spcPct val="35000"/>
              </a:spcAft>
              <a:buFont typeface="+mj-lt"/>
              <a:buNone/>
            </a:pPr>
            <a:r>
              <a:rPr lang="nl-BE" sz="2000" b="0" i="0" strike="noStrike" cap="none" spc="0" baseline="0">
                <a:solidFill>
                  <a:srgbClr val="FFFFFF"/>
                </a:solidFill>
                <a:effectLst/>
                <a:latin typeface="Calibri"/>
                <a:ea typeface="Calibri"/>
                <a:cs typeface="Calibri"/>
              </a:rPr>
              <a:t>= Specifieke aandacht schenken aan handicap van bij het begin van het project</a:t>
            </a:r>
          </a:p>
          <a:p>
            <a:endParaRPr lang="fr-BE" b="1"/>
          </a:p>
        </p:txBody>
      </p:sp>
    </p:spTree>
    <p:extLst>
      <p:ext uri="{BB962C8B-B14F-4D97-AF65-F5344CB8AC3E}">
        <p14:creationId xmlns:p14="http://schemas.microsoft.com/office/powerpoint/2010/main" val="12600067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DFBB08B-22D3-5246-03DC-89F3E2F496C7}"/>
              </a:ext>
            </a:extLst>
          </p:cNvPr>
          <p:cNvSpPr>
            <a:spLocks noGrp="1"/>
          </p:cNvSpPr>
          <p:nvPr>
            <p:ph type="body" sz="quarter" idx="10"/>
          </p:nvPr>
        </p:nvSpPr>
        <p:spPr>
          <a:xfrm>
            <a:off x="539552" y="1635647"/>
            <a:ext cx="8496944" cy="648071"/>
          </a:xfrm>
        </p:spPr>
        <p:txBody>
          <a:bodyPr/>
          <a:lstStyle/>
          <a:p>
            <a:r>
              <a:rPr lang="nl-BE" sz="2000" b="1" i="0" strike="noStrike" cap="all" spc="0" baseline="0">
                <a:solidFill>
                  <a:srgbClr val="808080"/>
                </a:solidFill>
                <a:effectLst/>
                <a:latin typeface="Arial"/>
                <a:ea typeface="Arial"/>
                <a:cs typeface="Arial"/>
              </a:rPr>
              <a:t>Wat betekent dit concreet voor uw projecten?</a:t>
            </a:r>
          </a:p>
        </p:txBody>
      </p:sp>
    </p:spTree>
    <p:extLst>
      <p:ext uri="{BB962C8B-B14F-4D97-AF65-F5344CB8AC3E}">
        <p14:creationId xmlns:p14="http://schemas.microsoft.com/office/powerpoint/2010/main" val="31443157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DFF3F-6120-9B0C-00CA-FFC66050A2AB}"/>
              </a:ext>
            </a:extLst>
          </p:cNvPr>
          <p:cNvSpPr>
            <a:spLocks noGrp="1"/>
          </p:cNvSpPr>
          <p:nvPr>
            <p:ph type="title"/>
          </p:nvPr>
        </p:nvSpPr>
        <p:spPr/>
        <p:txBody>
          <a:bodyPr>
            <a:normAutofit/>
          </a:bodyPr>
          <a:lstStyle/>
          <a:p>
            <a:r>
              <a:rPr lang="nl-BE" sz="2000" b="1" i="0" strike="noStrike" cap="none" spc="0" baseline="0">
                <a:solidFill>
                  <a:srgbClr val="808080"/>
                </a:solidFill>
                <a:effectLst/>
                <a:latin typeface="Arial"/>
                <a:ea typeface="Arial"/>
                <a:cs typeface="Arial"/>
              </a:rPr>
              <a:t>WAT HET PROJECT BETREFT</a:t>
            </a:r>
            <a:endParaRPr lang="fr-BE" sz="2000"/>
          </a:p>
        </p:txBody>
      </p:sp>
      <p:sp>
        <p:nvSpPr>
          <p:cNvPr id="3" name="Tijdelijke aanduiding voor tekst 2">
            <a:extLst>
              <a:ext uri="{FF2B5EF4-FFF2-40B4-BE49-F238E27FC236}">
                <a16:creationId xmlns:a16="http://schemas.microsoft.com/office/drawing/2014/main" id="{956FAE20-CBC7-6943-6039-E4280B82D444}"/>
              </a:ext>
            </a:extLst>
          </p:cNvPr>
          <p:cNvSpPr>
            <a:spLocks noGrp="1"/>
          </p:cNvSpPr>
          <p:nvPr>
            <p:ph type="body" sz="quarter" idx="10"/>
          </p:nvPr>
        </p:nvSpPr>
        <p:spPr/>
        <p:txBody>
          <a:bodyPr>
            <a:normAutofit/>
          </a:bodyPr>
          <a:lstStyle/>
          <a:p>
            <a:endParaRPr lang="fr-BE" sz="1400">
              <a:solidFill>
                <a:schemeClr val="tx1"/>
              </a:solidFill>
            </a:endParaRPr>
          </a:p>
          <a:p>
            <a:pPr marL="285750" indent="-285750">
              <a:buFontTx/>
              <a:buChar char="-"/>
            </a:pPr>
            <a:r>
              <a:rPr lang="nl-BE" sz="1400" b="0" i="0" strike="noStrike" cap="none" spc="0" baseline="0">
                <a:solidFill>
                  <a:srgbClr val="000000"/>
                </a:solidFill>
                <a:effectLst/>
                <a:latin typeface="Arial"/>
                <a:ea typeface="Arial"/>
                <a:cs typeface="Arial"/>
              </a:rPr>
              <a:t>De integratie van de volgende dimensies:</a:t>
            </a:r>
          </a:p>
          <a:p>
            <a:pPr marL="825750" lvl="2" indent="-285750">
              <a:buFontTx/>
              <a:buChar char="-"/>
            </a:pPr>
            <a:r>
              <a:rPr lang="nl-BE" sz="1400" b="1" i="0" strike="noStrike" cap="none" spc="0" baseline="0">
                <a:solidFill>
                  <a:srgbClr val="000000"/>
                </a:solidFill>
                <a:effectLst/>
                <a:latin typeface="Arial"/>
                <a:ea typeface="Arial"/>
                <a:cs typeface="Arial"/>
              </a:rPr>
              <a:t>gender, </a:t>
            </a:r>
          </a:p>
          <a:p>
            <a:pPr marL="825750" lvl="2" indent="-285750">
              <a:buFontTx/>
              <a:buChar char="-"/>
            </a:pPr>
            <a:r>
              <a:rPr lang="nl-BE" sz="1400" b="1" i="0" strike="noStrike" cap="none" spc="0" baseline="0">
                <a:solidFill>
                  <a:srgbClr val="000000"/>
                </a:solidFill>
                <a:effectLst/>
                <a:latin typeface="Arial"/>
                <a:ea typeface="Arial"/>
                <a:cs typeface="Arial"/>
              </a:rPr>
              <a:t>handicap, </a:t>
            </a:r>
          </a:p>
          <a:p>
            <a:pPr marL="825750" lvl="2" indent="-285750">
              <a:buFontTx/>
              <a:buChar char="-"/>
            </a:pPr>
            <a:r>
              <a:rPr lang="nl-BE" sz="1400" b="1" i="0" strike="noStrike" cap="none" spc="0" baseline="0">
                <a:solidFill>
                  <a:srgbClr val="000000"/>
                </a:solidFill>
                <a:effectLst/>
                <a:latin typeface="Arial"/>
                <a:ea typeface="Arial"/>
                <a:cs typeface="Arial"/>
              </a:rPr>
              <a:t>etnische en culturele minderheden, </a:t>
            </a:r>
          </a:p>
          <a:p>
            <a:pPr marL="825750" lvl="2" indent="-285750">
              <a:buFontTx/>
              <a:buChar char="-"/>
            </a:pPr>
            <a:r>
              <a:rPr lang="nl-BE" sz="1400" b="1" i="0" strike="noStrike" cap="none" spc="0" baseline="0">
                <a:solidFill>
                  <a:srgbClr val="000000"/>
                </a:solidFill>
                <a:effectLst/>
                <a:latin typeface="Arial"/>
                <a:ea typeface="Arial"/>
                <a:cs typeface="Arial"/>
              </a:rPr>
              <a:t>seksuele oriëntatie, genderidentiteit en genderexpressie, </a:t>
            </a:r>
          </a:p>
          <a:p>
            <a:pPr marL="825750" lvl="2" indent="-285750">
              <a:buFontTx/>
              <a:buChar char="-"/>
            </a:pPr>
            <a:r>
              <a:rPr lang="nl-BE" sz="1400" b="1" i="0" strike="noStrike" cap="none" spc="0" baseline="0">
                <a:solidFill>
                  <a:srgbClr val="000000"/>
                </a:solidFill>
                <a:effectLst/>
                <a:latin typeface="Arial"/>
                <a:ea typeface="Arial"/>
                <a:cs typeface="Arial"/>
              </a:rPr>
              <a:t>sociale afkomst en sociale situatie </a:t>
            </a:r>
          </a:p>
          <a:p>
            <a:pPr lvl="2" indent="0"/>
            <a:r>
              <a:rPr lang="nl-BE" sz="1400" b="0" i="0" strike="noStrike" cap="none" spc="0" baseline="0">
                <a:solidFill>
                  <a:srgbClr val="000000"/>
                </a:solidFill>
                <a:effectLst/>
                <a:latin typeface="Arial"/>
                <a:ea typeface="Arial"/>
                <a:cs typeface="Arial"/>
              </a:rPr>
              <a:t>Kan worden toegepast op alle gefinancierde activiteiten, zowel op het vlak van organisatie als doelstellingen.</a:t>
            </a:r>
          </a:p>
          <a:p>
            <a:pPr marL="285750" indent="-285750">
              <a:buFontTx/>
              <a:buChar char="-"/>
            </a:pPr>
            <a:r>
              <a:rPr lang="nl-BE" sz="1400" b="0" i="0" strike="noStrike" cap="none" spc="0" baseline="0">
                <a:solidFill>
                  <a:srgbClr val="000000"/>
                </a:solidFill>
                <a:effectLst/>
                <a:latin typeface="Arial"/>
                <a:ea typeface="Arial"/>
                <a:cs typeface="Arial"/>
              </a:rPr>
              <a:t>De integratie van deze dimensies is geen doel op zich, maar </a:t>
            </a:r>
            <a:r>
              <a:rPr lang="nl-BE" sz="1400" b="1" i="0" strike="noStrike" cap="none" spc="0" baseline="0">
                <a:solidFill>
                  <a:srgbClr val="000000"/>
                </a:solidFill>
                <a:effectLst/>
                <a:latin typeface="Arial"/>
                <a:ea typeface="Arial"/>
                <a:cs typeface="Arial"/>
              </a:rPr>
              <a:t>een principe</a:t>
            </a:r>
            <a:r>
              <a:rPr lang="nl-BE" sz="1400" b="0" i="0" strike="noStrike" cap="none" spc="0" baseline="0">
                <a:solidFill>
                  <a:srgbClr val="000000"/>
                </a:solidFill>
                <a:effectLst/>
                <a:latin typeface="Arial"/>
                <a:ea typeface="Arial"/>
                <a:cs typeface="Arial"/>
              </a:rPr>
              <a:t> en </a:t>
            </a:r>
            <a:r>
              <a:rPr lang="nl-BE" sz="1400" b="1" i="0" strike="noStrike" cap="none" spc="0" baseline="0">
                <a:solidFill>
                  <a:srgbClr val="000000"/>
                </a:solidFill>
                <a:effectLst/>
                <a:latin typeface="Arial"/>
                <a:ea typeface="Arial"/>
                <a:cs typeface="Arial"/>
              </a:rPr>
              <a:t>een benadering</a:t>
            </a:r>
          </a:p>
          <a:p>
            <a:endParaRPr lang="fr-BE" sz="1400">
              <a:solidFill>
                <a:schemeClr val="tx1"/>
              </a:solidFill>
            </a:endParaRPr>
          </a:p>
          <a:p>
            <a:endParaRPr lang="fr-BE"/>
          </a:p>
        </p:txBody>
      </p:sp>
    </p:spTree>
    <p:extLst>
      <p:ext uri="{BB962C8B-B14F-4D97-AF65-F5344CB8AC3E}">
        <p14:creationId xmlns:p14="http://schemas.microsoft.com/office/powerpoint/2010/main" val="363352413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4B17E-4BE7-DE6D-71CD-E3DFCA418835}"/>
              </a:ext>
            </a:extLst>
          </p:cNvPr>
          <p:cNvSpPr>
            <a:spLocks noGrp="1"/>
          </p:cNvSpPr>
          <p:nvPr>
            <p:ph type="title"/>
          </p:nvPr>
        </p:nvSpPr>
        <p:spPr/>
        <p:txBody>
          <a:bodyPr>
            <a:normAutofit/>
          </a:bodyPr>
          <a:lstStyle/>
          <a:p>
            <a:r>
              <a:rPr lang="nl-BE" sz="2000" b="1" i="0" strike="noStrike" cap="none" spc="0" baseline="0">
                <a:solidFill>
                  <a:srgbClr val="808080"/>
                </a:solidFill>
                <a:effectLst/>
                <a:latin typeface="Arial"/>
                <a:ea typeface="Arial"/>
                <a:cs typeface="Arial"/>
              </a:rPr>
              <a:t>WAT HET PROJECT BETREFT</a:t>
            </a:r>
            <a:endParaRPr lang="fr-BE" sz="2000"/>
          </a:p>
        </p:txBody>
      </p:sp>
      <p:sp>
        <p:nvSpPr>
          <p:cNvPr id="3" name="Tijdelijke aanduiding voor tekst 2">
            <a:extLst>
              <a:ext uri="{FF2B5EF4-FFF2-40B4-BE49-F238E27FC236}">
                <a16:creationId xmlns:a16="http://schemas.microsoft.com/office/drawing/2014/main" id="{1B027323-675A-F777-7A2E-3D3580895FDA}"/>
              </a:ext>
            </a:extLst>
          </p:cNvPr>
          <p:cNvSpPr>
            <a:spLocks noGrp="1"/>
          </p:cNvSpPr>
          <p:nvPr>
            <p:ph type="body" sz="quarter" idx="10"/>
          </p:nvPr>
        </p:nvSpPr>
        <p:spPr/>
        <p:txBody>
          <a:bodyPr/>
          <a:lstStyle/>
          <a:p>
            <a:pPr lvl="0">
              <a:lnSpc>
                <a:spcPct val="107000"/>
              </a:lnSpc>
            </a:pPr>
            <a:r>
              <a:rPr lang="nl-BE" sz="1400" b="0" i="0" strike="noStrike" cap="none" spc="0" baseline="0">
                <a:solidFill>
                  <a:srgbClr val="000000"/>
                </a:solidFill>
                <a:effectLst/>
                <a:latin typeface="Arial"/>
                <a:ea typeface="Arial"/>
                <a:cs typeface="Arial"/>
              </a:rPr>
              <a:t>Wat het project betreft </a:t>
            </a:r>
          </a:p>
          <a:p>
            <a:pPr marL="171450" lvl="0" indent="-171450">
              <a:lnSpc>
                <a:spcPct val="107000"/>
              </a:lnSpc>
              <a:buFont typeface="Arial" pitchFamily="34" charset="0"/>
              <a:buChar char="•"/>
            </a:pPr>
            <a:r>
              <a:rPr lang="nl-BE" sz="1400" b="0" i="0" strike="noStrike" cap="none" spc="0" baseline="0">
                <a:solidFill>
                  <a:srgbClr val="000000"/>
                </a:solidFill>
                <a:effectLst/>
                <a:latin typeface="Arial"/>
                <a:ea typeface="Arial"/>
                <a:cs typeface="Arial"/>
              </a:rPr>
              <a:t>De doelstelling van het project duidelijk omschrijven en de doelgroep bepalen: </a:t>
            </a:r>
          </a:p>
          <a:p>
            <a:pPr marL="711450" lvl="2" indent="-171450">
              <a:lnSpc>
                <a:spcPct val="107000"/>
              </a:lnSpc>
              <a:buFont typeface="Arial" pitchFamily="34" charset="0"/>
              <a:buChar char="•"/>
            </a:pPr>
            <a:r>
              <a:rPr lang="nl-BE" sz="1400" b="1" i="0" strike="noStrike" cap="none" spc="0" baseline="0">
                <a:solidFill>
                  <a:srgbClr val="000000"/>
                </a:solidFill>
                <a:effectLst/>
                <a:latin typeface="Arial"/>
                <a:ea typeface="Arial"/>
                <a:cs typeface="Arial"/>
              </a:rPr>
              <a:t>Welke doelgroep wilt u bereiken met het project? </a:t>
            </a:r>
          </a:p>
          <a:p>
            <a:pPr marL="999450" lvl="4" indent="-171450">
              <a:lnSpc>
                <a:spcPct val="107000"/>
              </a:lnSpc>
            </a:pPr>
            <a:r>
              <a:rPr lang="nl-BE" sz="1400" b="1" i="0" strike="noStrike" cap="none" spc="0" baseline="0">
                <a:solidFill>
                  <a:srgbClr val="000000"/>
                </a:solidFill>
                <a:effectLst/>
                <a:latin typeface="Arial"/>
                <a:ea typeface="Arial"/>
                <a:cs typeface="Arial"/>
              </a:rPr>
              <a:t>Heeft u gedacht aan een groep die ongewild zou worden uitgesloten van het project in het licht van de nagestreefde doelstelling? </a:t>
            </a:r>
          </a:p>
          <a:p>
            <a:pPr marL="711450" lvl="2" indent="-171450">
              <a:lnSpc>
                <a:spcPct val="107000"/>
              </a:lnSpc>
              <a:buFont typeface="Arial" pitchFamily="34" charset="0"/>
              <a:buChar char="•"/>
            </a:pPr>
            <a:r>
              <a:rPr lang="nl-BE" sz="1400" b="1" i="0" strike="noStrike" cap="none" spc="0" baseline="0">
                <a:solidFill>
                  <a:srgbClr val="000000"/>
                </a:solidFill>
                <a:effectLst/>
                <a:latin typeface="Arial"/>
                <a:ea typeface="Arial"/>
                <a:cs typeface="Arial"/>
              </a:rPr>
              <a:t>Zijn er drempels die de doelgroepen ondervinden om aan dit project deel te nemen of er profijt van te trekken? </a:t>
            </a:r>
          </a:p>
          <a:p>
            <a:pPr marL="171450" lvl="1" indent="-171450">
              <a:lnSpc>
                <a:spcPct val="107000"/>
              </a:lnSpc>
              <a:buFont typeface="Arial" pitchFamily="34" charset="0"/>
              <a:buChar char="•"/>
            </a:pPr>
            <a:r>
              <a:rPr lang="nl-BE" sz="1400" b="0" i="0" strike="noStrike" cap="none" spc="0" baseline="0">
                <a:solidFill>
                  <a:srgbClr val="000000"/>
                </a:solidFill>
                <a:effectLst/>
                <a:latin typeface="Arial"/>
                <a:ea typeface="Arial"/>
                <a:cs typeface="Arial"/>
              </a:rPr>
              <a:t>De nodige acties ondernemen, zoals een toegankelijke en niet-stereotiepe communicatie voeren, zorgen voor een toegankelijke en veilige ruimte voor de doelgroep, eventuele begeleiding van de doelgroep …</a:t>
            </a:r>
          </a:p>
          <a:p>
            <a:endParaRPr lang="fr-BE"/>
          </a:p>
        </p:txBody>
      </p:sp>
    </p:spTree>
    <p:extLst>
      <p:ext uri="{BB962C8B-B14F-4D97-AF65-F5344CB8AC3E}">
        <p14:creationId xmlns:p14="http://schemas.microsoft.com/office/powerpoint/2010/main" val="22732794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0DD1326-0853-B62C-674F-9192A7AA6E69}"/>
              </a:ext>
            </a:extLst>
          </p:cNvPr>
          <p:cNvSpPr txBox="1"/>
          <p:nvPr/>
        </p:nvSpPr>
        <p:spPr>
          <a:xfrm>
            <a:off x="0" y="240400"/>
            <a:ext cx="8928992" cy="2407920"/>
          </a:xfrm>
          <a:prstGeom prst="rect">
            <a:avLst/>
          </a:prstGeom>
          <a:noFill/>
        </p:spPr>
        <p:txBody>
          <a:bodyPr wrap="square">
            <a:spAutoFit/>
          </a:bodyPr>
          <a:lstStyle/>
          <a:p>
            <a:r>
              <a:rPr lang="nl-BE" sz="2000" b="0" i="0" strike="noStrike" cap="none" spc="0" baseline="0" dirty="0">
                <a:solidFill>
                  <a:srgbClr val="000000"/>
                </a:solidFill>
                <a:effectLst/>
                <a:latin typeface="Calibri"/>
                <a:ea typeface="Calibri"/>
                <a:cs typeface="Calibri"/>
              </a:rPr>
              <a:t>      </a:t>
            </a:r>
            <a:r>
              <a:rPr lang="nl-BE" sz="1600" b="1" i="0" strike="noStrike" cap="all" spc="0" baseline="0" dirty="0">
                <a:solidFill>
                  <a:srgbClr val="808080"/>
                </a:solidFill>
                <a:effectLst/>
                <a:latin typeface="Calibri"/>
                <a:ea typeface="Calibri"/>
                <a:cs typeface="Calibri"/>
              </a:rPr>
              <a:t>Rekening houden met GK in een project... CONCREET Waar moet u op letten als u wilt </a:t>
            </a:r>
            <a:r>
              <a:rPr lang="nl-BE" sz="1600" b="1" cap="all" dirty="0">
                <a:solidFill>
                  <a:srgbClr val="808080"/>
                </a:solidFill>
                <a:latin typeface="Calibri"/>
                <a:ea typeface="Calibri"/>
                <a:cs typeface="Calibri"/>
              </a:rPr>
              <a:t>  	</a:t>
            </a:r>
            <a:r>
              <a:rPr lang="nl-BE" sz="1600" b="1" i="0" strike="noStrike" cap="all" spc="0" baseline="0" dirty="0">
                <a:solidFill>
                  <a:srgbClr val="808080"/>
                </a:solidFill>
                <a:effectLst/>
                <a:latin typeface="Calibri"/>
                <a:ea typeface="Calibri"/>
                <a:cs typeface="Calibri"/>
              </a:rPr>
              <a:t>dat uw project rekening houdt met gelijke kansen?</a:t>
            </a:r>
          </a:p>
          <a:p>
            <a:r>
              <a:rPr lang="nl-BE" sz="1600" b="1" i="0" strike="noStrike" cap="all" spc="0" baseline="0" dirty="0">
                <a:solidFill>
                  <a:srgbClr val="808080"/>
                </a:solidFill>
                <a:effectLst/>
                <a:latin typeface="Calibri"/>
                <a:ea typeface="Calibri"/>
                <a:cs typeface="Calibri"/>
              </a:rPr>
              <a:t>        ENKELE AANDACHTSPUNTEN</a:t>
            </a:r>
          </a:p>
          <a:p>
            <a:endParaRPr lang="fr-BE" sz="2000" b="1" cap="all" dirty="0">
              <a:solidFill>
                <a:schemeClr val="bg1">
                  <a:lumMod val="50000"/>
                </a:schemeClr>
              </a:solidFill>
              <a:latin typeface="Calibri" panose="020F0502020204030204" pitchFamily="34" charset="0"/>
              <a:cs typeface="Times New Roman" panose="02020603050405020304" pitchFamily="18" charset="0"/>
            </a:endParaRPr>
          </a:p>
          <a:p>
            <a:pPr algn="ctr"/>
            <a:endParaRPr lang="fr-BE" sz="2000" b="1" cap="all" dirty="0">
              <a:solidFill>
                <a:schemeClr val="bg1">
                  <a:lumMod val="50000"/>
                </a:schemeClr>
              </a:solidFill>
              <a:latin typeface="Calibri" panose="020F0502020204030204" pitchFamily="34" charset="0"/>
              <a:cs typeface="Times New Roman" panose="02020603050405020304" pitchFamily="18" charset="0"/>
            </a:endParaRPr>
          </a:p>
          <a:p>
            <a:pPr algn="ctr"/>
            <a:endParaRPr lang="fr-BE" sz="2000" b="1" cap="all" dirty="0">
              <a:solidFill>
                <a:schemeClr val="bg1">
                  <a:lumMod val="50000"/>
                </a:schemeClr>
              </a:solidFill>
              <a:latin typeface="Calibri" panose="020F0502020204030204" pitchFamily="34" charset="0"/>
              <a:cs typeface="Times New Roman" panose="02020603050405020304" pitchFamily="18" charset="0"/>
            </a:endParaRPr>
          </a:p>
          <a:p>
            <a:pPr algn="ctr"/>
            <a:r>
              <a:rPr lang="fr-BE" sz="2000" b="1" cap="all" dirty="0">
                <a:solidFill>
                  <a:schemeClr val="accent1">
                    <a:lumMod val="75000"/>
                  </a:schemeClr>
                </a:solidFill>
                <a:latin typeface="Calibri" panose="020F0502020204030204" pitchFamily="34" charset="0"/>
                <a:cs typeface="Times New Roman" panose="02020603050405020304" pitchFamily="18" charset="0"/>
              </a:rPr>
              <a:t> </a:t>
            </a:r>
          </a:p>
          <a:p>
            <a:pPr algn="ctr"/>
            <a:endParaRPr lang="fr-BE" sz="2000" b="1" cap="all" dirty="0">
              <a:solidFill>
                <a:schemeClr val="accent1">
                  <a:lumMod val="75000"/>
                </a:schemeClr>
              </a:solidFill>
              <a:latin typeface="Calibri" panose="020F0502020204030204" pitchFamily="34" charset="0"/>
              <a:cs typeface="Times New Roman" panose="02020603050405020304" pitchFamily="18" charset="0"/>
              <a:sym typeface="Wingdings" panose="05000000000000000000" pitchFamily="2" charset="2"/>
            </a:endParaRPr>
          </a:p>
        </p:txBody>
      </p:sp>
      <p:pic>
        <p:nvPicPr>
          <p:cNvPr id="11" name="Picture 2" descr="Afficher l’image source">
            <a:extLst>
              <a:ext uri="{FF2B5EF4-FFF2-40B4-BE49-F238E27FC236}">
                <a16:creationId xmlns:a16="http://schemas.microsoft.com/office/drawing/2014/main" id="{5622C402-F5AC-BB88-787B-E2A41EE8334D}"/>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264664" y="1856837"/>
            <a:ext cx="1523360" cy="13875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anneau Davertissement, Signe, Attention PNG - Panneau Davertissement,  Signe, Attention transparentes | PNG gratuit">
            <a:extLst>
              <a:ext uri="{FF2B5EF4-FFF2-40B4-BE49-F238E27FC236}">
                <a16:creationId xmlns:a16="http://schemas.microsoft.com/office/drawing/2014/main" id="{86F6092B-3AB2-9F56-D73E-E7AE4036C8D3}"/>
              </a:ext>
            </a:extLst>
          </p:cNvPr>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78934" y="1809572"/>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052F0D6B-5A57-0238-C93B-B9CB0CCF55EE}"/>
              </a:ext>
            </a:extLst>
          </p:cNvPr>
          <p:cNvSpPr txBox="1"/>
          <p:nvPr/>
        </p:nvSpPr>
        <p:spPr>
          <a:xfrm>
            <a:off x="1150319" y="1872724"/>
            <a:ext cx="2256552" cy="939168"/>
          </a:xfrm>
          <a:prstGeom prst="rect">
            <a:avLst/>
          </a:prstGeom>
          <a:noFill/>
        </p:spPr>
        <p:txBody>
          <a:bodyPr wrap="square">
            <a:spAutoFit/>
          </a:bodyPr>
          <a:lstStyle/>
          <a:p>
            <a:pPr>
              <a:lnSpc>
                <a:spcPct val="107000"/>
              </a:lnSpc>
              <a:spcAft>
                <a:spcPts val="800"/>
              </a:spcAft>
            </a:pPr>
            <a:r>
              <a:rPr lang="nl-BE" sz="1400" b="0" i="0" strike="noStrike" cap="none" spc="0" baseline="0" dirty="0">
                <a:solidFill>
                  <a:srgbClr val="000000"/>
                </a:solidFill>
                <a:effectLst/>
                <a:latin typeface="Arial"/>
                <a:ea typeface="Arial"/>
                <a:cs typeface="Arial"/>
              </a:rPr>
              <a:t>Vermijd stereotypen en vooroordelen </a:t>
            </a:r>
          </a:p>
          <a:p>
            <a:pPr>
              <a:lnSpc>
                <a:spcPct val="107000"/>
              </a:lnSpc>
              <a:spcAft>
                <a:spcPts val="800"/>
              </a:spcAft>
            </a:pPr>
            <a:endParaRPr lang="fr-BE" b="1" dirty="0">
              <a:solidFill>
                <a:prstClr val="black">
                  <a:hueOff val="0"/>
                  <a:satOff val="0"/>
                  <a:lumOff val="0"/>
                  <a:alphaOff val="0"/>
                </a:prstClr>
              </a:solidFill>
              <a:latin typeface="Calibri"/>
            </a:endParaRPr>
          </a:p>
        </p:txBody>
      </p:sp>
      <p:pic>
        <p:nvPicPr>
          <p:cNvPr id="15" name="Picture 4" descr="Afficher l’image source">
            <a:extLst>
              <a:ext uri="{FF2B5EF4-FFF2-40B4-BE49-F238E27FC236}">
                <a16:creationId xmlns:a16="http://schemas.microsoft.com/office/drawing/2014/main" id="{57829795-BBF7-F4E2-A1B0-F4A9034FE3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92603" y="2405910"/>
            <a:ext cx="1892736" cy="1227575"/>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42D09670-9E48-8F04-F91E-54AE9253630F}"/>
              </a:ext>
            </a:extLst>
          </p:cNvPr>
          <p:cNvSpPr txBox="1"/>
          <p:nvPr/>
        </p:nvSpPr>
        <p:spPr>
          <a:xfrm>
            <a:off x="5220072" y="2863371"/>
            <a:ext cx="4572000" cy="316449"/>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itchFamily="34" charset="0"/>
              </a:defRPr>
            </a:lvl1pPr>
          </a:lstStyle>
          <a:p>
            <a:r>
              <a:rPr lang="nl-BE" sz="1400" b="0" i="0" strike="noStrike" cap="none" spc="0" baseline="0">
                <a:solidFill>
                  <a:srgbClr val="000000"/>
                </a:solidFill>
                <a:effectLst/>
                <a:latin typeface="Calibri"/>
                <a:ea typeface="Calibri"/>
                <a:cs typeface="Calibri"/>
              </a:rPr>
              <a:t>(Her)</a:t>
            </a:r>
            <a:r>
              <a:rPr lang="nl-BE" sz="1400" b="0" i="0" strike="noStrike" cap="none" spc="0" baseline="0">
                <a:solidFill>
                  <a:srgbClr val="000000"/>
                </a:solidFill>
                <a:effectLst/>
                <a:latin typeface="Arial"/>
                <a:ea typeface="Arial"/>
                <a:cs typeface="Arial"/>
              </a:rPr>
              <a:t>bestendig</a:t>
            </a:r>
            <a:r>
              <a:rPr lang="nl-BE" sz="1400" b="0" i="0" strike="noStrike" cap="none" spc="0" baseline="0">
                <a:solidFill>
                  <a:srgbClr val="000000"/>
                </a:solidFill>
                <a:effectLst/>
                <a:latin typeface="Calibri"/>
                <a:ea typeface="Calibri"/>
                <a:cs typeface="Calibri"/>
              </a:rPr>
              <a:t> geen discriminatie</a:t>
            </a:r>
          </a:p>
        </p:txBody>
      </p:sp>
      <p:pic>
        <p:nvPicPr>
          <p:cNvPr id="17" name="Picture 2" descr="Panneau Davertissement, Signe, Attention PNG - Panneau Davertissement,  Signe, Attention transparentes | PNG gratuit">
            <a:extLst>
              <a:ext uri="{FF2B5EF4-FFF2-40B4-BE49-F238E27FC236}">
                <a16:creationId xmlns:a16="http://schemas.microsoft.com/office/drawing/2014/main" id="{5977FCC6-C6A4-638E-3940-E8CFB02E3E82}"/>
              </a:ext>
            </a:extLst>
          </p:cNvPr>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89378" y="2720876"/>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A083C685-CDF6-B2DB-ED43-F06D67259E23}"/>
              </a:ext>
            </a:extLst>
          </p:cNvPr>
          <p:cNvSpPr txBox="1"/>
          <p:nvPr/>
        </p:nvSpPr>
        <p:spPr>
          <a:xfrm>
            <a:off x="4644008" y="3440878"/>
            <a:ext cx="4139952" cy="1535693"/>
          </a:xfrm>
          <a:prstGeom prst="rect">
            <a:avLst/>
          </a:prstGeom>
          <a:noFill/>
        </p:spPr>
        <p:txBody>
          <a:bodyPr wrap="square">
            <a:spAutoFit/>
          </a:bodyPr>
          <a:lstStyle/>
          <a:p>
            <a:pPr marL="342900" lvl="0" indent="-342900">
              <a:lnSpc>
                <a:spcPct val="107000"/>
              </a:lnSpc>
              <a:spcAft>
                <a:spcPts val="800"/>
              </a:spcAft>
              <a:buFont typeface="Wingdings" panose="05000000000000000000" pitchFamily="2" charset="2"/>
              <a:buChar char=""/>
            </a:pPr>
            <a:r>
              <a:rPr lang="nl-BE" sz="1000" b="0" i="0" strike="noStrike" cap="none" spc="0" baseline="0" dirty="0">
                <a:solidFill>
                  <a:srgbClr val="000000"/>
                </a:solidFill>
                <a:effectLst/>
                <a:latin typeface="Arial"/>
                <a:ea typeface="Arial"/>
                <a:cs typeface="Arial"/>
              </a:rPr>
              <a:t>Definities UNIA:</a:t>
            </a:r>
            <a:r>
              <a:rPr lang="nl-BE" sz="1000" b="0" i="1" strike="noStrike" cap="none" spc="0" baseline="0" dirty="0">
                <a:solidFill>
                  <a:srgbClr val="000000"/>
                </a:solidFill>
                <a:effectLst/>
                <a:latin typeface="Arial"/>
                <a:ea typeface="Arial"/>
                <a:cs typeface="Arial"/>
              </a:rPr>
              <a:t> </a:t>
            </a:r>
            <a:r>
              <a:rPr lang="nl-BE" sz="1000" b="0" i="1" strike="noStrike" cap="none" spc="0" baseline="0" dirty="0">
                <a:solidFill>
                  <a:srgbClr val="000000"/>
                </a:solidFill>
                <a:effectLst/>
                <a:latin typeface="Arial"/>
                <a:ea typeface="Arial"/>
                <a:cs typeface="Arial"/>
                <a:hlinkClick r:id="rId5"/>
              </a:rPr>
              <a:t>Discriminatie: enkele verduidelijkingen | Unia</a:t>
            </a:r>
            <a:endParaRPr lang="fr-BE" sz="1000" i="1" dirty="0">
              <a:solidFill>
                <a:prstClr val="black">
                  <a:hueOff val="0"/>
                  <a:satOff val="0"/>
                  <a:lumOff val="0"/>
                  <a:alphaOff val="0"/>
                </a:prstClr>
              </a:solidFill>
              <a:latin typeface="Arial" pitchFamily="34" charset="0"/>
              <a:cs typeface="Arial" pitchFamily="34" charset="0"/>
            </a:endParaRPr>
          </a:p>
          <a:p>
            <a:pPr>
              <a:lnSpc>
                <a:spcPct val="107000"/>
              </a:lnSpc>
              <a:spcAft>
                <a:spcPts val="800"/>
              </a:spcAft>
            </a:pPr>
            <a:r>
              <a:rPr lang="nl-BE" sz="1000" b="0" i="1" strike="noStrike" cap="none" spc="0" baseline="0" dirty="0">
                <a:solidFill>
                  <a:srgbClr val="000000"/>
                </a:solidFill>
                <a:effectLst/>
                <a:latin typeface="Arial"/>
                <a:ea typeface="Arial"/>
                <a:cs typeface="Arial"/>
              </a:rPr>
              <a:t>"</a:t>
            </a:r>
            <a:r>
              <a:rPr lang="nl-BE" sz="1000" b="0" i="1" u="sng" strike="noStrike" cap="none" spc="0" baseline="0" dirty="0">
                <a:solidFill>
                  <a:srgbClr val="000000"/>
                </a:solidFill>
                <a:effectLst/>
                <a:uFill>
                  <a:solidFill>
                    <a:srgbClr val="000000"/>
                  </a:solidFill>
                </a:uFill>
                <a:latin typeface="Arial"/>
                <a:ea typeface="Arial"/>
                <a:cs typeface="Arial"/>
              </a:rPr>
              <a:t>Stereotypering</a:t>
            </a:r>
            <a:r>
              <a:rPr lang="nl-BE" sz="1000" b="0" i="1" strike="noStrike" cap="none" spc="0" baseline="0" dirty="0">
                <a:solidFill>
                  <a:srgbClr val="000000"/>
                </a:solidFill>
                <a:effectLst/>
                <a:latin typeface="Arial"/>
                <a:ea typeface="Arial"/>
                <a:cs typeface="Arial"/>
              </a:rPr>
              <a:t> (een negatief beeld kleven op een groep personen) </a:t>
            </a:r>
            <a:r>
              <a:rPr lang="nl-BE" sz="1000" b="0" i="0" strike="noStrike" cap="none" spc="0" baseline="0" dirty="0">
                <a:solidFill>
                  <a:srgbClr val="000000"/>
                </a:solidFill>
                <a:effectLst/>
                <a:latin typeface="Arial"/>
                <a:ea typeface="Arial"/>
                <a:cs typeface="Arial"/>
              </a:rPr>
              <a:t>wakkert</a:t>
            </a:r>
            <a:r>
              <a:rPr lang="nl-BE" sz="1000" b="0" i="1" strike="noStrike" cap="none" spc="0" baseline="0" dirty="0">
                <a:solidFill>
                  <a:srgbClr val="000000"/>
                </a:solidFill>
                <a:effectLst/>
                <a:latin typeface="Arial"/>
                <a:ea typeface="Arial"/>
                <a:cs typeface="Arial"/>
              </a:rPr>
              <a:t> </a:t>
            </a:r>
            <a:r>
              <a:rPr lang="nl-BE" sz="1000" b="0" i="1" u="sng" strike="noStrike" cap="none" spc="0" baseline="0" dirty="0">
                <a:solidFill>
                  <a:srgbClr val="000000"/>
                </a:solidFill>
                <a:effectLst/>
                <a:uFill>
                  <a:solidFill>
                    <a:srgbClr val="000000"/>
                  </a:solidFill>
                </a:uFill>
                <a:latin typeface="Arial"/>
                <a:ea typeface="Arial"/>
                <a:cs typeface="Arial"/>
              </a:rPr>
              <a:t>vooroordelen</a:t>
            </a:r>
            <a:r>
              <a:rPr lang="nl-BE" sz="1000" b="0" i="1" strike="noStrike" cap="none" spc="0" baseline="0" dirty="0">
                <a:solidFill>
                  <a:srgbClr val="000000"/>
                </a:solidFill>
                <a:effectLst/>
                <a:latin typeface="Arial"/>
                <a:ea typeface="Arial"/>
                <a:cs typeface="Arial"/>
              </a:rPr>
              <a:t> (emotionele reacties) aan die tot </a:t>
            </a:r>
            <a:r>
              <a:rPr lang="nl-BE" sz="1000" b="0" i="1" u="sng" strike="noStrike" cap="none" spc="0" baseline="0" dirty="0">
                <a:solidFill>
                  <a:srgbClr val="000000"/>
                </a:solidFill>
                <a:effectLst/>
                <a:uFill>
                  <a:solidFill>
                    <a:srgbClr val="000000"/>
                  </a:solidFill>
                </a:uFill>
                <a:latin typeface="Arial"/>
                <a:ea typeface="Arial"/>
                <a:cs typeface="Arial"/>
              </a:rPr>
              <a:t>discriminatie</a:t>
            </a:r>
            <a:r>
              <a:rPr lang="nl-BE" sz="1000" b="0" i="1" strike="noStrike" cap="none" spc="0" baseline="0" dirty="0">
                <a:solidFill>
                  <a:srgbClr val="000000"/>
                </a:solidFill>
                <a:effectLst/>
                <a:latin typeface="Arial"/>
                <a:ea typeface="Arial"/>
                <a:cs typeface="Arial"/>
              </a:rPr>
              <a:t> kunnen leiden"</a:t>
            </a:r>
            <a:endParaRPr lang="fr-BE" sz="1000" dirty="0">
              <a:effectLst/>
              <a:latin typeface="Arial" pitchFamily="34" charset="0"/>
              <a:ea typeface="Calibri" panose="020F0502020204030204" pitchFamily="34" charset="0"/>
              <a:cs typeface="Arial" pitchFamily="34" charset="0"/>
            </a:endParaRPr>
          </a:p>
          <a:p>
            <a:pPr>
              <a:lnSpc>
                <a:spcPct val="107000"/>
              </a:lnSpc>
              <a:spcAft>
                <a:spcPts val="800"/>
              </a:spcAft>
            </a:pPr>
            <a:r>
              <a:rPr lang="nl-BE" sz="1000" b="0" i="1" strike="noStrike" cap="none" spc="0" baseline="0" dirty="0">
                <a:solidFill>
                  <a:srgbClr val="000000"/>
                </a:solidFill>
                <a:effectLst/>
                <a:latin typeface="Arial"/>
                <a:ea typeface="Arial"/>
                <a:cs typeface="Arial"/>
              </a:rPr>
              <a:t>"Discriminatie is het ongelijk of oneerlijk behandelen van een andere persoon op basis van persoonlijke kenmerken."</a:t>
            </a:r>
            <a:endParaRPr lang="fr-BE" sz="1000" dirty="0">
              <a:effectLst/>
              <a:latin typeface="Arial" pitchFamily="34" charset="0"/>
              <a:ea typeface="Calibri" panose="020F0502020204030204" pitchFamily="34" charset="0"/>
              <a:cs typeface="Arial" pitchFamily="34" charset="0"/>
            </a:endParaRPr>
          </a:p>
          <a:p>
            <a:pPr marL="342900" lvl="0" indent="-342900">
              <a:lnSpc>
                <a:spcPct val="107000"/>
              </a:lnSpc>
              <a:spcAft>
                <a:spcPts val="800"/>
              </a:spcAft>
              <a:buFont typeface="Wingdings" panose="05000000000000000000" pitchFamily="2" charset="2"/>
              <a:buChar char=""/>
            </a:pPr>
            <a:endParaRPr lang="fr-BE" sz="1000" i="1" dirty="0">
              <a:solidFill>
                <a:prstClr val="black">
                  <a:hueOff val="0"/>
                  <a:satOff val="0"/>
                  <a:lumOff val="0"/>
                  <a:alphaOff val="0"/>
                </a:prstClr>
              </a:solidFill>
              <a:latin typeface="Arial" pitchFamily="34" charset="0"/>
              <a:cs typeface="Arial" pitchFamily="34" charset="0"/>
            </a:endParaRPr>
          </a:p>
        </p:txBody>
      </p:sp>
    </p:spTree>
    <p:extLst>
      <p:ext uri="{BB962C8B-B14F-4D97-AF65-F5344CB8AC3E}">
        <p14:creationId xmlns:p14="http://schemas.microsoft.com/office/powerpoint/2010/main" val="311915607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Panneau Davertissement, Signe, Attention PNG - Panneau Davertissement,  Signe, Attention transparentes | PNG gratuit">
            <a:extLst>
              <a:ext uri="{FF2B5EF4-FFF2-40B4-BE49-F238E27FC236}">
                <a16:creationId xmlns:a16="http://schemas.microsoft.com/office/drawing/2014/main" id="{B61B516C-C6C7-DEF5-E2B5-D5A03FFBA909}"/>
              </a:ext>
            </a:extLst>
          </p:cNvPr>
          <p:cNvPicPr>
            <a:picLocks noChangeAspect="1" noChangeArrowheads="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255508" y="627534"/>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23C9986D-2DBB-FD27-7FDD-A61AFB42196E}"/>
              </a:ext>
            </a:extLst>
          </p:cNvPr>
          <p:cNvSpPr txBox="1"/>
          <p:nvPr/>
        </p:nvSpPr>
        <p:spPr>
          <a:xfrm>
            <a:off x="1907705" y="555526"/>
            <a:ext cx="6883034" cy="4086668"/>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itchFamily="34" charset="0"/>
              </a:defRPr>
            </a:lvl1pPr>
          </a:lstStyle>
          <a:p>
            <a:pPr lvl="0">
              <a:lnSpc>
                <a:spcPct val="107000"/>
              </a:lnSpc>
            </a:pPr>
            <a:r>
              <a:rPr lang="nl-BE" sz="1400" b="0" i="0" strike="noStrike" cap="none" spc="0" baseline="0" dirty="0">
                <a:solidFill>
                  <a:srgbClr val="000000"/>
                </a:solidFill>
                <a:effectLst/>
                <a:latin typeface="Arial"/>
                <a:ea typeface="Arial"/>
                <a:cs typeface="Arial"/>
              </a:rPr>
              <a:t>Betrek zeker zowel vrouwen als mannen, personen met een handicap en personen zonder handicap - m.a.w. een gevarieerd publiek – bij </a:t>
            </a:r>
            <a:r>
              <a:rPr lang="nl-BE" sz="1400" b="1" i="0" strike="noStrike" cap="none" spc="0" baseline="0" dirty="0">
                <a:solidFill>
                  <a:srgbClr val="000000"/>
                </a:solidFill>
                <a:effectLst/>
                <a:latin typeface="Arial"/>
                <a:ea typeface="Arial"/>
                <a:cs typeface="Arial"/>
              </a:rPr>
              <a:t>alle</a:t>
            </a:r>
            <a:r>
              <a:rPr lang="nl-BE" sz="1400" b="0" i="0" strike="noStrike" cap="none" spc="0" baseline="0" dirty="0">
                <a:solidFill>
                  <a:srgbClr val="000000"/>
                </a:solidFill>
                <a:effectLst/>
                <a:latin typeface="Arial"/>
                <a:ea typeface="Arial"/>
                <a:cs typeface="Arial"/>
              </a:rPr>
              <a:t> stappen van het project, van de uitwerking tot de opvolging (analyseren van de situatie, formuleren doelstellingen, plannen, uitvoeren, analyseren van resultaten en evalueren)</a:t>
            </a:r>
          </a:p>
          <a:p>
            <a:pPr marL="628650" indent="-171450">
              <a:lnSpc>
                <a:spcPct val="107000"/>
              </a:lnSpc>
              <a:buFontTx/>
              <a:buChar char="-"/>
            </a:pPr>
            <a:r>
              <a:rPr lang="nl-BE" sz="1400" b="0" i="0" strike="noStrike" cap="none" spc="0" baseline="0" dirty="0">
                <a:solidFill>
                  <a:srgbClr val="000000"/>
                </a:solidFill>
                <a:effectLst/>
                <a:latin typeface="Arial"/>
                <a:ea typeface="Arial"/>
                <a:cs typeface="Arial"/>
              </a:rPr>
              <a:t>Een project dat iets doet aan ongelijkheid</a:t>
            </a:r>
          </a:p>
          <a:p>
            <a:pPr marL="628650" indent="-171450">
              <a:lnSpc>
                <a:spcPct val="107000"/>
              </a:lnSpc>
              <a:buFontTx/>
              <a:buChar char="-"/>
            </a:pPr>
            <a:r>
              <a:rPr lang="nl-BE" sz="1400" b="0" i="0" strike="noStrike" cap="none" spc="0" baseline="0" dirty="0">
                <a:solidFill>
                  <a:srgbClr val="000000"/>
                </a:solidFill>
                <a:effectLst/>
                <a:latin typeface="Arial"/>
                <a:ea typeface="Arial"/>
                <a:cs typeface="Arial"/>
              </a:rPr>
              <a:t>Een project dat oplossingen aanreikt voor mogelijke ongelijkheden die het project met zich zou kunnen meebrengen</a:t>
            </a:r>
          </a:p>
          <a:p>
            <a:pPr marL="628650" indent="-171450">
              <a:lnSpc>
                <a:spcPct val="107000"/>
              </a:lnSpc>
              <a:buFontTx/>
              <a:buChar char="-"/>
            </a:pPr>
            <a:r>
              <a:rPr lang="nl-BE" sz="1400" b="0" i="0" strike="noStrike" cap="none" spc="0" baseline="0" dirty="0">
                <a:solidFill>
                  <a:srgbClr val="000000"/>
                </a:solidFill>
                <a:effectLst/>
                <a:latin typeface="Arial"/>
                <a:ea typeface="Arial"/>
                <a:cs typeface="Arial"/>
              </a:rPr>
              <a:t>Een toepassing van de oplossingen die verder gaat dan de vaststellingen en intentieverklaringen -&gt; rekening houden met gelijke kansen in de methodologie voor de ontwikkeling van het project</a:t>
            </a:r>
          </a:p>
          <a:p>
            <a:pPr marL="457200">
              <a:lnSpc>
                <a:spcPct val="107000"/>
              </a:lnSpc>
            </a:pPr>
            <a:endParaRPr lang="fr-BE" sz="1400" dirty="0">
              <a:solidFill>
                <a:schemeClr val="tx1"/>
              </a:solidFill>
              <a:latin typeface="Arial" pitchFamily="34" charset="0"/>
            </a:endParaRPr>
          </a:p>
          <a:p>
            <a:pPr marL="457200">
              <a:lnSpc>
                <a:spcPct val="107000"/>
              </a:lnSpc>
            </a:pPr>
            <a:r>
              <a:rPr lang="nl-BE" sz="1200" b="0" i="1" strike="noStrike" cap="none" spc="0" baseline="0" dirty="0">
                <a:solidFill>
                  <a:srgbClr val="000000"/>
                </a:solidFill>
                <a:effectLst/>
                <a:latin typeface="Arial"/>
                <a:ea typeface="Arial"/>
                <a:cs typeface="Arial"/>
              </a:rPr>
              <a:t>Bv. </a:t>
            </a:r>
            <a:r>
              <a:rPr lang="nl-BE" sz="1200" i="1" dirty="0">
                <a:solidFill>
                  <a:srgbClr val="000000"/>
                </a:solidFill>
                <a:latin typeface="Arial"/>
                <a:ea typeface="Arial"/>
                <a:cs typeface="Arial"/>
              </a:rPr>
              <a:t>d</a:t>
            </a:r>
            <a:r>
              <a:rPr lang="nl-BE" sz="1200" b="0" i="1" strike="noStrike" cap="none" spc="0" baseline="0" dirty="0">
                <a:solidFill>
                  <a:srgbClr val="000000"/>
                </a:solidFill>
                <a:effectLst/>
                <a:latin typeface="Arial"/>
                <a:ea typeface="Arial"/>
                <a:cs typeface="Arial"/>
              </a:rPr>
              <a:t>e communicatie: neutraal en betrekken van een divers publiek dankzij:</a:t>
            </a:r>
            <a:br>
              <a:rPr sz="1200" dirty="0"/>
            </a:br>
            <a:r>
              <a:rPr lang="nl-BE" sz="1200" b="0" i="1" strike="noStrike" cap="none" spc="0" baseline="0" dirty="0">
                <a:solidFill>
                  <a:srgbClr val="000000"/>
                </a:solidFill>
                <a:effectLst/>
                <a:latin typeface="Arial"/>
                <a:ea typeface="Arial"/>
                <a:cs typeface="Arial"/>
              </a:rPr>
              <a:t>- Genderneutraal taalgebruik (‘verpleegkundige’ i.p.v. 'verpleegster') - </a:t>
            </a:r>
            <a:br>
              <a:rPr sz="1200" dirty="0"/>
            </a:br>
            <a:r>
              <a:rPr lang="nl-BE" sz="1200" b="0" i="1" strike="noStrike" cap="none" spc="0" baseline="0" dirty="0">
                <a:solidFill>
                  <a:srgbClr val="000000"/>
                </a:solidFill>
                <a:effectLst/>
                <a:latin typeface="Arial"/>
                <a:ea typeface="Arial"/>
                <a:cs typeface="Arial"/>
              </a:rPr>
              <a:t>Niet-stereotiep taalgebruik (vermijd termen als 'goede huisvader', 'mindervalide')</a:t>
            </a:r>
            <a:br>
              <a:rPr sz="1200" dirty="0"/>
            </a:br>
            <a:r>
              <a:rPr lang="nl-BE" sz="1200" b="0" i="1" strike="noStrike" cap="none" spc="0" baseline="0" dirty="0">
                <a:solidFill>
                  <a:srgbClr val="000000"/>
                </a:solidFill>
                <a:effectLst/>
                <a:latin typeface="Arial"/>
                <a:ea typeface="Arial"/>
                <a:cs typeface="Arial"/>
              </a:rPr>
              <a:t>- Visual met een divers publiek</a:t>
            </a:r>
            <a:br>
              <a:rPr sz="1200" dirty="0"/>
            </a:br>
            <a:r>
              <a:rPr lang="nl-BE" sz="1200" b="0" i="1" strike="noStrike" cap="none" spc="0" baseline="0" dirty="0">
                <a:solidFill>
                  <a:srgbClr val="000000"/>
                </a:solidFill>
                <a:effectLst/>
                <a:latin typeface="Arial"/>
                <a:ea typeface="Arial"/>
                <a:cs typeface="Arial"/>
              </a:rPr>
              <a:t>- Gevarieerde en toegankelijke communicatiekanalen</a:t>
            </a:r>
          </a:p>
        </p:txBody>
      </p:sp>
      <p:pic>
        <p:nvPicPr>
          <p:cNvPr id="15" name="Picture 2" descr="Afficher l’image source">
            <a:extLst>
              <a:ext uri="{FF2B5EF4-FFF2-40B4-BE49-F238E27FC236}">
                <a16:creationId xmlns:a16="http://schemas.microsoft.com/office/drawing/2014/main" id="{D20BD512-3158-E700-0CAC-8F6D1B62136F}"/>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74283" y="1714287"/>
            <a:ext cx="1386408" cy="12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60737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320199"/>
            <a:ext cx="7326814" cy="579120"/>
          </a:xfrm>
          <a:prstGeom prst="rect">
            <a:avLst/>
          </a:prstGeom>
          <a:noFill/>
        </p:spPr>
        <p:txBody>
          <a:bodyPr wrap="square" rtlCol="0">
            <a:spAutoFit/>
          </a:bodyPr>
          <a:lstStyle/>
          <a:p>
            <a:r>
              <a:rPr lang="nl-BE" sz="1600" b="1" i="0" strike="noStrike" cap="none" spc="0" baseline="0">
                <a:solidFill>
                  <a:srgbClr val="808080"/>
                </a:solidFill>
                <a:effectLst/>
                <a:latin typeface="Arial"/>
                <a:ea typeface="Arial"/>
                <a:cs typeface="Arial"/>
              </a:rPr>
              <a:t>ER WORDT REKENING GEHOUDEN MET ALLE DOELGROEPEN BIJ ELKE STAP IN HET ONTWIKKELINGSPROCES VAN EEN PROJECT</a:t>
            </a:r>
          </a:p>
        </p:txBody>
      </p:sp>
      <p:sp>
        <p:nvSpPr>
          <p:cNvPr id="5" name="Rounded Rectangle 4"/>
          <p:cNvSpPr/>
          <p:nvPr/>
        </p:nvSpPr>
        <p:spPr>
          <a:xfrm>
            <a:off x="1763688" y="1167594"/>
            <a:ext cx="1755195"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6" name="Rounded Rectangle 5"/>
          <p:cNvSpPr/>
          <p:nvPr/>
        </p:nvSpPr>
        <p:spPr>
          <a:xfrm>
            <a:off x="3653898" y="1177320"/>
            <a:ext cx="1728192" cy="5830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7" name="Rounded Rectangle 6"/>
          <p:cNvSpPr/>
          <p:nvPr/>
        </p:nvSpPr>
        <p:spPr>
          <a:xfrm>
            <a:off x="5544108" y="1177321"/>
            <a:ext cx="1728192" cy="583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8" name="Rounded Rectangle 7"/>
          <p:cNvSpPr/>
          <p:nvPr/>
        </p:nvSpPr>
        <p:spPr>
          <a:xfrm>
            <a:off x="5544108" y="2301720"/>
            <a:ext cx="172819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9" name="Rounded Rectangle 8"/>
          <p:cNvSpPr/>
          <p:nvPr/>
        </p:nvSpPr>
        <p:spPr>
          <a:xfrm>
            <a:off x="5544108" y="3435846"/>
            <a:ext cx="1782198"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0" name="Rounded Rectangle 9"/>
          <p:cNvSpPr/>
          <p:nvPr/>
        </p:nvSpPr>
        <p:spPr>
          <a:xfrm>
            <a:off x="3653898" y="3435846"/>
            <a:ext cx="1782198"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1" name="Rounded Rectangle 10"/>
          <p:cNvSpPr/>
          <p:nvPr/>
        </p:nvSpPr>
        <p:spPr>
          <a:xfrm>
            <a:off x="1763688" y="3435846"/>
            <a:ext cx="1809201" cy="592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2" name="Rounded Rectangle 11"/>
          <p:cNvSpPr/>
          <p:nvPr/>
        </p:nvSpPr>
        <p:spPr>
          <a:xfrm>
            <a:off x="1763688" y="2306350"/>
            <a:ext cx="3402378"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3" name="TextBox 12"/>
          <p:cNvSpPr txBox="1"/>
          <p:nvPr/>
        </p:nvSpPr>
        <p:spPr>
          <a:xfrm>
            <a:off x="1979712" y="1275606"/>
            <a:ext cx="1188132" cy="50292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Ontstaan van het project </a:t>
            </a:r>
          </a:p>
        </p:txBody>
      </p:sp>
      <p:sp>
        <p:nvSpPr>
          <p:cNvPr id="14" name="TextBox 13"/>
          <p:cNvSpPr txBox="1"/>
          <p:nvPr/>
        </p:nvSpPr>
        <p:spPr>
          <a:xfrm>
            <a:off x="3761910" y="1275606"/>
            <a:ext cx="1404156" cy="50292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Analyse van de situatie </a:t>
            </a:r>
          </a:p>
        </p:txBody>
      </p:sp>
      <p:sp>
        <p:nvSpPr>
          <p:cNvPr id="15" name="TextBox 14"/>
          <p:cNvSpPr txBox="1"/>
          <p:nvPr/>
        </p:nvSpPr>
        <p:spPr>
          <a:xfrm>
            <a:off x="5621359" y="1260043"/>
            <a:ext cx="1512168" cy="50292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Formulering van de doelstellingen</a:t>
            </a:r>
          </a:p>
        </p:txBody>
      </p:sp>
      <p:sp>
        <p:nvSpPr>
          <p:cNvPr id="16" name="TextBox 15"/>
          <p:cNvSpPr txBox="1"/>
          <p:nvPr/>
        </p:nvSpPr>
        <p:spPr>
          <a:xfrm>
            <a:off x="5814138" y="2409732"/>
            <a:ext cx="1242138" cy="29718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Planning </a:t>
            </a:r>
          </a:p>
        </p:txBody>
      </p:sp>
      <p:sp>
        <p:nvSpPr>
          <p:cNvPr id="17" name="TextBox 16"/>
          <p:cNvSpPr txBox="1"/>
          <p:nvPr/>
        </p:nvSpPr>
        <p:spPr>
          <a:xfrm>
            <a:off x="2519772" y="2409732"/>
            <a:ext cx="2430270" cy="29718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Uitvoering van het project</a:t>
            </a:r>
          </a:p>
        </p:txBody>
      </p:sp>
      <p:sp>
        <p:nvSpPr>
          <p:cNvPr id="18" name="TextBox 17"/>
          <p:cNvSpPr txBox="1"/>
          <p:nvPr/>
        </p:nvSpPr>
        <p:spPr>
          <a:xfrm>
            <a:off x="1979712" y="3543858"/>
            <a:ext cx="1539171" cy="50292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Analyse van de resultaten</a:t>
            </a:r>
          </a:p>
        </p:txBody>
      </p:sp>
      <p:sp>
        <p:nvSpPr>
          <p:cNvPr id="19" name="TextBox 18"/>
          <p:cNvSpPr txBox="1"/>
          <p:nvPr/>
        </p:nvSpPr>
        <p:spPr>
          <a:xfrm>
            <a:off x="3734907" y="3543858"/>
            <a:ext cx="1647183" cy="50292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Institutionalisering en bestendiging</a:t>
            </a:r>
          </a:p>
        </p:txBody>
      </p:sp>
      <p:sp>
        <p:nvSpPr>
          <p:cNvPr id="20" name="TextBox 19"/>
          <p:cNvSpPr txBox="1"/>
          <p:nvPr/>
        </p:nvSpPr>
        <p:spPr>
          <a:xfrm>
            <a:off x="5868144" y="3543858"/>
            <a:ext cx="1188132" cy="297180"/>
          </a:xfrm>
          <a:prstGeom prst="rect">
            <a:avLst/>
          </a:prstGeom>
          <a:noFill/>
        </p:spPr>
        <p:txBody>
          <a:bodyPr wrap="square" rtlCol="0">
            <a:spAutoFit/>
          </a:bodyPr>
          <a:lstStyle/>
          <a:p>
            <a:r>
              <a:rPr lang="nl-BE" sz="1350" b="1" i="0" strike="noStrike" cap="none" spc="0" baseline="0">
                <a:solidFill>
                  <a:srgbClr val="000000"/>
                </a:solidFill>
                <a:effectLst/>
                <a:latin typeface="Calibri"/>
                <a:ea typeface="Calibri"/>
                <a:cs typeface="Calibri"/>
              </a:rPr>
              <a:t>Overdracht </a:t>
            </a:r>
          </a:p>
        </p:txBody>
      </p:sp>
      <p:sp>
        <p:nvSpPr>
          <p:cNvPr id="23" name="Right Arrow 22"/>
          <p:cNvSpPr/>
          <p:nvPr/>
        </p:nvSpPr>
        <p:spPr>
          <a:xfrm>
            <a:off x="3329862" y="1394417"/>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4" name="Right Arrow 23"/>
          <p:cNvSpPr/>
          <p:nvPr/>
        </p:nvSpPr>
        <p:spPr>
          <a:xfrm>
            <a:off x="5274078" y="1409980"/>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5" name="Right Arrow 24"/>
          <p:cNvSpPr/>
          <p:nvPr/>
        </p:nvSpPr>
        <p:spPr>
          <a:xfrm rot="5400000">
            <a:off x="6300192" y="1923690"/>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6" name="Right Arrow 25"/>
          <p:cNvSpPr/>
          <p:nvPr/>
        </p:nvSpPr>
        <p:spPr>
          <a:xfrm rot="10800000">
            <a:off x="5112060" y="2468380"/>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7" name="Right Arrow 26"/>
          <p:cNvSpPr/>
          <p:nvPr/>
        </p:nvSpPr>
        <p:spPr>
          <a:xfrm rot="5400000">
            <a:off x="2543432" y="3057816"/>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8" name="Right Arrow 27"/>
          <p:cNvSpPr/>
          <p:nvPr/>
        </p:nvSpPr>
        <p:spPr>
          <a:xfrm>
            <a:off x="3356865" y="3624225"/>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
        <p:nvSpPr>
          <p:cNvPr id="29" name="Right Arrow 28"/>
          <p:cNvSpPr/>
          <p:nvPr/>
        </p:nvSpPr>
        <p:spPr>
          <a:xfrm>
            <a:off x="5277780" y="3624225"/>
            <a:ext cx="432048" cy="2160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sz="1350"/>
          </a:p>
        </p:txBody>
      </p:sp>
    </p:spTree>
    <p:extLst>
      <p:ext uri="{BB962C8B-B14F-4D97-AF65-F5344CB8AC3E}">
        <p14:creationId xmlns:p14="http://schemas.microsoft.com/office/powerpoint/2010/main" val="170924781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303498"/>
            <a:ext cx="7218802" cy="579120"/>
          </a:xfrm>
          <a:prstGeom prst="rect">
            <a:avLst/>
          </a:prstGeom>
          <a:noFill/>
        </p:spPr>
        <p:txBody>
          <a:bodyPr wrap="square" rtlCol="0">
            <a:spAutoFit/>
          </a:bodyPr>
          <a:lstStyle/>
          <a:p>
            <a:r>
              <a:rPr lang="nl-BE" sz="1600" b="1" i="0" strike="noStrike" cap="none" spc="0" baseline="0">
                <a:solidFill>
                  <a:srgbClr val="808080"/>
                </a:solidFill>
                <a:effectLst/>
                <a:latin typeface="Arial"/>
                <a:ea typeface="Arial"/>
                <a:cs typeface="Arial"/>
              </a:rPr>
              <a:t>ER WORDT REKENING GEHOUDEN MET ALLE DOELGROEPEN IN ALLE DIMENSIES VAN HET PROJECT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980" y="4731990"/>
            <a:ext cx="1709597" cy="286473"/>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59832" y="4467539"/>
            <a:ext cx="3188792" cy="59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2209389" y="1731026"/>
            <a:ext cx="864096" cy="864096"/>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6" name="TextBox 5"/>
          <p:cNvSpPr txBox="1"/>
          <p:nvPr/>
        </p:nvSpPr>
        <p:spPr>
          <a:xfrm>
            <a:off x="2251994" y="1943784"/>
            <a:ext cx="777037" cy="457200"/>
          </a:xfrm>
          <a:prstGeom prst="rect">
            <a:avLst/>
          </a:prstGeom>
          <a:noFill/>
        </p:spPr>
        <p:txBody>
          <a:bodyPr wrap="square" rtlCol="0">
            <a:spAutoFit/>
          </a:bodyPr>
          <a:lstStyle/>
          <a:p>
            <a:r>
              <a:rPr lang="nl-BE" sz="1200" b="1" i="0" strike="noStrike" cap="none" spc="0" baseline="0" dirty="0">
                <a:solidFill>
                  <a:srgbClr val="000000"/>
                </a:solidFill>
                <a:effectLst/>
                <a:latin typeface="Calibri"/>
                <a:ea typeface="Calibri"/>
                <a:cs typeface="Calibri"/>
              </a:rPr>
              <a:t>Initiatiefgroep</a:t>
            </a:r>
          </a:p>
        </p:txBody>
      </p:sp>
      <p:sp>
        <p:nvSpPr>
          <p:cNvPr id="7" name="Oval 6"/>
          <p:cNvSpPr/>
          <p:nvPr/>
        </p:nvSpPr>
        <p:spPr>
          <a:xfrm>
            <a:off x="1775539" y="1259074"/>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8" name="TextBox 7"/>
          <p:cNvSpPr txBox="1"/>
          <p:nvPr/>
        </p:nvSpPr>
        <p:spPr>
          <a:xfrm>
            <a:off x="1776182" y="1384822"/>
            <a:ext cx="1026114" cy="228600"/>
          </a:xfrm>
          <a:prstGeom prst="rect">
            <a:avLst/>
          </a:prstGeom>
          <a:noFill/>
        </p:spPr>
        <p:txBody>
          <a:bodyPr wrap="square" rtlCol="0">
            <a:spAutoFit/>
          </a:bodyPr>
          <a:lstStyle/>
          <a:p>
            <a:r>
              <a:rPr lang="nl-BE" sz="900" b="1" i="0" strike="noStrike" cap="none" spc="0" baseline="0">
                <a:solidFill>
                  <a:srgbClr val="000000"/>
                </a:solidFill>
                <a:effectLst/>
                <a:latin typeface="Calibri"/>
                <a:ea typeface="Calibri"/>
                <a:cs typeface="Calibri"/>
              </a:rPr>
              <a:t>Partners</a:t>
            </a:r>
            <a:r>
              <a:rPr lang="nl-BE" sz="900" b="0" i="0" strike="noStrike" cap="none" spc="0" baseline="0">
                <a:solidFill>
                  <a:srgbClr val="000000"/>
                </a:solidFill>
                <a:effectLst/>
                <a:latin typeface="Calibri"/>
                <a:ea typeface="Calibri"/>
                <a:cs typeface="Calibri"/>
              </a:rPr>
              <a:t> </a:t>
            </a:r>
          </a:p>
        </p:txBody>
      </p:sp>
      <p:sp>
        <p:nvSpPr>
          <p:cNvPr id="9" name="Oval 8"/>
          <p:cNvSpPr/>
          <p:nvPr/>
        </p:nvSpPr>
        <p:spPr>
          <a:xfrm>
            <a:off x="2851660" y="1247843"/>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0" name="Oval 9"/>
          <p:cNvSpPr/>
          <p:nvPr/>
        </p:nvSpPr>
        <p:spPr>
          <a:xfrm>
            <a:off x="1277634" y="1931953"/>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1" name="Oval 10"/>
          <p:cNvSpPr/>
          <p:nvPr/>
        </p:nvSpPr>
        <p:spPr>
          <a:xfrm>
            <a:off x="1788796" y="2728667"/>
            <a:ext cx="702078" cy="37804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3" name="TextBox 12"/>
          <p:cNvSpPr txBox="1"/>
          <p:nvPr/>
        </p:nvSpPr>
        <p:spPr>
          <a:xfrm>
            <a:off x="2897814" y="1330856"/>
            <a:ext cx="1026114" cy="228600"/>
          </a:xfrm>
          <a:prstGeom prst="rect">
            <a:avLst/>
          </a:prstGeom>
          <a:noFill/>
        </p:spPr>
        <p:txBody>
          <a:bodyPr wrap="square" rtlCol="0">
            <a:spAutoFit/>
          </a:bodyPr>
          <a:lstStyle/>
          <a:p>
            <a:r>
              <a:rPr lang="nl-BE" sz="900" b="1" i="0" strike="noStrike" cap="none" spc="0" baseline="0">
                <a:solidFill>
                  <a:srgbClr val="000000"/>
                </a:solidFill>
                <a:effectLst/>
                <a:latin typeface="Calibri"/>
                <a:ea typeface="Calibri"/>
                <a:cs typeface="Calibri"/>
              </a:rPr>
              <a:t>Partners</a:t>
            </a:r>
            <a:r>
              <a:rPr lang="nl-BE" sz="900" b="0" i="0" strike="noStrike" cap="none" spc="0" baseline="0">
                <a:solidFill>
                  <a:srgbClr val="000000"/>
                </a:solidFill>
                <a:effectLst/>
                <a:latin typeface="Calibri"/>
                <a:ea typeface="Calibri"/>
                <a:cs typeface="Calibri"/>
              </a:rPr>
              <a:t> </a:t>
            </a:r>
          </a:p>
        </p:txBody>
      </p:sp>
      <p:sp>
        <p:nvSpPr>
          <p:cNvPr id="14" name="TextBox 13"/>
          <p:cNvSpPr txBox="1"/>
          <p:nvPr/>
        </p:nvSpPr>
        <p:spPr>
          <a:xfrm>
            <a:off x="1263125" y="2017099"/>
            <a:ext cx="1026114" cy="228600"/>
          </a:xfrm>
          <a:prstGeom prst="rect">
            <a:avLst/>
          </a:prstGeom>
          <a:noFill/>
        </p:spPr>
        <p:txBody>
          <a:bodyPr wrap="square" rtlCol="0">
            <a:spAutoFit/>
          </a:bodyPr>
          <a:lstStyle/>
          <a:p>
            <a:r>
              <a:rPr lang="nl-BE" sz="900" b="1" i="0" strike="noStrike" cap="none" spc="0" baseline="0">
                <a:solidFill>
                  <a:srgbClr val="000000"/>
                </a:solidFill>
                <a:effectLst/>
                <a:latin typeface="Calibri"/>
                <a:ea typeface="Calibri"/>
                <a:cs typeface="Calibri"/>
              </a:rPr>
              <a:t>Partners</a:t>
            </a:r>
            <a:r>
              <a:rPr lang="nl-BE" sz="900" b="0" i="0" strike="noStrike" cap="none" spc="0" baseline="0">
                <a:solidFill>
                  <a:srgbClr val="000000"/>
                </a:solidFill>
                <a:effectLst/>
                <a:latin typeface="Calibri"/>
                <a:ea typeface="Calibri"/>
                <a:cs typeface="Calibri"/>
              </a:rPr>
              <a:t> </a:t>
            </a:r>
          </a:p>
        </p:txBody>
      </p:sp>
      <p:sp>
        <p:nvSpPr>
          <p:cNvPr id="15" name="TextBox 14"/>
          <p:cNvSpPr txBox="1"/>
          <p:nvPr/>
        </p:nvSpPr>
        <p:spPr>
          <a:xfrm>
            <a:off x="1825546" y="2815763"/>
            <a:ext cx="1026114" cy="228600"/>
          </a:xfrm>
          <a:prstGeom prst="rect">
            <a:avLst/>
          </a:prstGeom>
          <a:noFill/>
        </p:spPr>
        <p:txBody>
          <a:bodyPr wrap="square" rtlCol="0">
            <a:spAutoFit/>
          </a:bodyPr>
          <a:lstStyle/>
          <a:p>
            <a:r>
              <a:rPr lang="nl-BE" sz="900" b="1" i="0" strike="noStrike" cap="none" spc="0" baseline="0">
                <a:solidFill>
                  <a:srgbClr val="000000"/>
                </a:solidFill>
                <a:effectLst/>
                <a:latin typeface="Calibri"/>
                <a:ea typeface="Calibri"/>
                <a:cs typeface="Calibri"/>
              </a:rPr>
              <a:t>Partners</a:t>
            </a:r>
            <a:r>
              <a:rPr lang="nl-BE" sz="900" b="0" i="0" strike="noStrike" cap="none" spc="0" baseline="0">
                <a:solidFill>
                  <a:srgbClr val="000000"/>
                </a:solidFill>
                <a:effectLst/>
                <a:latin typeface="Calibri"/>
                <a:ea typeface="Calibri"/>
                <a:cs typeface="Calibri"/>
              </a:rPr>
              <a:t> </a:t>
            </a:r>
          </a:p>
        </p:txBody>
      </p:sp>
      <p:sp>
        <p:nvSpPr>
          <p:cNvPr id="16" name="Oval 15"/>
          <p:cNvSpPr/>
          <p:nvPr/>
        </p:nvSpPr>
        <p:spPr>
          <a:xfrm>
            <a:off x="4409982" y="1221600"/>
            <a:ext cx="2538282" cy="1782198"/>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7" name="TextBox 16"/>
          <p:cNvSpPr txBox="1"/>
          <p:nvPr/>
        </p:nvSpPr>
        <p:spPr>
          <a:xfrm>
            <a:off x="5250873" y="1947849"/>
            <a:ext cx="1944216" cy="365760"/>
          </a:xfrm>
          <a:prstGeom prst="rect">
            <a:avLst/>
          </a:prstGeom>
          <a:noFill/>
        </p:spPr>
        <p:txBody>
          <a:bodyPr wrap="square" rtlCol="0">
            <a:spAutoFit/>
          </a:bodyPr>
          <a:lstStyle/>
          <a:p>
            <a:r>
              <a:rPr lang="nl-BE" sz="1800" b="1" i="0" strike="noStrike" cap="none" spc="0" baseline="0">
                <a:solidFill>
                  <a:srgbClr val="000000"/>
                </a:solidFill>
                <a:effectLst/>
                <a:latin typeface="Calibri"/>
                <a:ea typeface="Calibri"/>
                <a:cs typeface="Calibri"/>
              </a:rPr>
              <a:t>Doelgroep</a:t>
            </a:r>
          </a:p>
        </p:txBody>
      </p:sp>
      <p:sp>
        <p:nvSpPr>
          <p:cNvPr id="18" name="Arc 17"/>
          <p:cNvSpPr/>
          <p:nvPr/>
        </p:nvSpPr>
        <p:spPr>
          <a:xfrm rot="6043953">
            <a:off x="733105" y="-2500645"/>
            <a:ext cx="4939190" cy="8078500"/>
          </a:xfrm>
          <a:prstGeom prst="arc">
            <a:avLst>
              <a:gd name="adj1" fmla="val 15275845"/>
              <a:gd name="adj2" fmla="val 1925468"/>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sz="1350"/>
          </a:p>
        </p:txBody>
      </p:sp>
      <p:sp>
        <p:nvSpPr>
          <p:cNvPr id="19" name="TextBox 18"/>
          <p:cNvSpPr txBox="1"/>
          <p:nvPr/>
        </p:nvSpPr>
        <p:spPr>
          <a:xfrm>
            <a:off x="5814138" y="3813888"/>
            <a:ext cx="1944216" cy="457200"/>
          </a:xfrm>
          <a:prstGeom prst="rect">
            <a:avLst/>
          </a:prstGeom>
          <a:noFill/>
        </p:spPr>
        <p:txBody>
          <a:bodyPr wrap="square" rtlCol="0">
            <a:spAutoFit/>
          </a:bodyPr>
          <a:lstStyle/>
          <a:p>
            <a:r>
              <a:rPr lang="nl-BE" sz="2400" b="1" i="0" strike="noStrike" cap="none" spc="0" baseline="0">
                <a:solidFill>
                  <a:srgbClr val="000000"/>
                </a:solidFill>
                <a:effectLst/>
                <a:latin typeface="Calibri"/>
                <a:ea typeface="Calibri"/>
                <a:cs typeface="Calibri"/>
              </a:rPr>
              <a:t>THEMA</a:t>
            </a:r>
          </a:p>
        </p:txBody>
      </p:sp>
      <p:cxnSp>
        <p:nvCxnSpPr>
          <p:cNvPr id="21" name="Straight Arrow Connector 20"/>
          <p:cNvCxnSpPr/>
          <p:nvPr/>
        </p:nvCxnSpPr>
        <p:spPr>
          <a:xfrm flipV="1">
            <a:off x="3275856" y="2112699"/>
            <a:ext cx="972108" cy="8274"/>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61809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Panneau Davertissement, Signe, Attention PNG - Panneau Davertissement,  Signe, Attention transparentes | PNG gratuit">
            <a:extLst>
              <a:ext uri="{FF2B5EF4-FFF2-40B4-BE49-F238E27FC236}">
                <a16:creationId xmlns:a16="http://schemas.microsoft.com/office/drawing/2014/main" id="{B61B516C-C6C7-DEF5-E2B5-D5A03FFBA909}"/>
              </a:ext>
            </a:extLst>
          </p:cNvPr>
          <p:cNvPicPr>
            <a:picLocks noChangeAspect="1" noChangeArrowheads="1"/>
          </p:cNvPicPr>
          <p:nvPr/>
        </p:nvPicPr>
        <p:blipFill>
          <a:blip r:embed="rId2">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7544" y="627534"/>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23C9986D-2DBB-FD27-7FDD-A61AFB42196E}"/>
              </a:ext>
            </a:extLst>
          </p:cNvPr>
          <p:cNvSpPr txBox="1"/>
          <p:nvPr/>
        </p:nvSpPr>
        <p:spPr>
          <a:xfrm>
            <a:off x="1141991" y="555526"/>
            <a:ext cx="7009096" cy="1103388"/>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itchFamily="34" charset="0"/>
              </a:defRPr>
            </a:lvl1pPr>
          </a:lstStyle>
          <a:p>
            <a:pPr lvl="0">
              <a:lnSpc>
                <a:spcPct val="107000"/>
              </a:lnSpc>
            </a:pPr>
            <a:r>
              <a:rPr lang="nl-BE" sz="1400" b="0" i="0" strike="noStrike" cap="none" spc="0" baseline="0">
                <a:solidFill>
                  <a:srgbClr val="000000"/>
                </a:solidFill>
                <a:effectLst/>
                <a:latin typeface="Arial"/>
                <a:ea typeface="Arial"/>
                <a:cs typeface="Arial"/>
              </a:rPr>
              <a:t>Let op de intersectionaliteit* m.b.t. de (hele of delen van de) doelgroep van het project, er zijn immers uiteenlopende effecten afhankelijk van de verschillende subgroepen</a:t>
            </a:r>
          </a:p>
          <a:p>
            <a:pPr lvl="0">
              <a:lnSpc>
                <a:spcPct val="107000"/>
              </a:lnSpc>
            </a:pPr>
            <a:r>
              <a:rPr lang="nl-BE" sz="1400" b="0" i="1" strike="noStrike" cap="none" spc="0" baseline="0">
                <a:solidFill>
                  <a:srgbClr val="000000"/>
                </a:solidFill>
                <a:effectLst/>
                <a:latin typeface="Arial"/>
                <a:ea typeface="Arial"/>
                <a:cs typeface="Arial"/>
              </a:rPr>
              <a:t>*interactie tussen beschermde criteria die aanleiding kan geven tot discriminatie met specifieke effecten</a:t>
            </a:r>
          </a:p>
        </p:txBody>
      </p:sp>
      <p:pic>
        <p:nvPicPr>
          <p:cNvPr id="15" name="Picture 2" descr="Afficher l’image source">
            <a:extLst>
              <a:ext uri="{FF2B5EF4-FFF2-40B4-BE49-F238E27FC236}">
                <a16:creationId xmlns:a16="http://schemas.microsoft.com/office/drawing/2014/main" id="{D20BD512-3158-E700-0CAC-8F6D1B62136F}"/>
              </a:ext>
            </a:extLst>
          </p:cNvPr>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7544" y="1748444"/>
            <a:ext cx="1949986" cy="17762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anneau Davertissement, Signe, Attention PNG - Panneau Davertissement,  Signe, Attention transparentes | PNG gratuit">
            <a:extLst>
              <a:ext uri="{FF2B5EF4-FFF2-40B4-BE49-F238E27FC236}">
                <a16:creationId xmlns:a16="http://schemas.microsoft.com/office/drawing/2014/main" id="{6DE56FE1-2713-2463-B903-8A0572FBA197}"/>
              </a:ext>
            </a:extLst>
          </p:cNvPr>
          <p:cNvPicPr>
            <a:picLocks noChangeAspect="1" noChangeArrowheads="1"/>
          </p:cNvPicPr>
          <p:nvPr/>
        </p:nvPicPr>
        <p:blipFill>
          <a:blip r:embed="rId2">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838281" y="1736081"/>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DAC2D29B-BD11-488D-A6FA-E96F91933F72}"/>
              </a:ext>
            </a:extLst>
          </p:cNvPr>
          <p:cNvSpPr txBox="1"/>
          <p:nvPr/>
        </p:nvSpPr>
        <p:spPr>
          <a:xfrm>
            <a:off x="3378608" y="1586593"/>
            <a:ext cx="4658943" cy="1001788"/>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itchFamily="34" charset="0"/>
              </a:defRPr>
            </a:lvl1pPr>
          </a:lstStyle>
          <a:p>
            <a:pPr lvl="0">
              <a:lnSpc>
                <a:spcPct val="107000"/>
              </a:lnSpc>
            </a:pPr>
            <a:r>
              <a:rPr lang="nl-BE" sz="1400" b="0" i="0" strike="noStrike" cap="none" spc="0" baseline="0">
                <a:solidFill>
                  <a:srgbClr val="000000"/>
                </a:solidFill>
                <a:effectLst/>
                <a:latin typeface="Arial"/>
                <a:ea typeface="Arial"/>
                <a:cs typeface="Arial"/>
              </a:rPr>
              <a:t>Denk na over relevante indicatoren (niet alleen het tellen van het aantal vrouwen en mannen, naleven van de AVG), de kruising van gegevens (handicap, geografische ligging, familiale status...)</a:t>
            </a:r>
            <a:endParaRPr lang="fr-FR" sz="1400" i="1">
              <a:solidFill>
                <a:schemeClr val="tx1"/>
              </a:solidFill>
              <a:latin typeface="Arial" pitchFamily="34" charset="0"/>
            </a:endParaRPr>
          </a:p>
        </p:txBody>
      </p:sp>
      <p:pic>
        <p:nvPicPr>
          <p:cNvPr id="4" name="Picture 2" descr="Panneau Davertissement, Signe, Attention PNG - Panneau Davertissement,  Signe, Attention transparentes | PNG gratuit">
            <a:extLst>
              <a:ext uri="{FF2B5EF4-FFF2-40B4-BE49-F238E27FC236}">
                <a16:creationId xmlns:a16="http://schemas.microsoft.com/office/drawing/2014/main" id="{CF0F5685-93AD-1D01-D0B1-A2DD9A6ED78F}"/>
              </a:ext>
            </a:extLst>
          </p:cNvPr>
          <p:cNvPicPr>
            <a:picLocks noChangeAspect="1" noChangeArrowheads="1"/>
          </p:cNvPicPr>
          <p:nvPr/>
        </p:nvPicPr>
        <p:blipFill>
          <a:blip r:embed="rId2">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539460" y="2780352"/>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644357FF-21C1-1CA7-4809-9B44CACAE77C}"/>
              </a:ext>
            </a:extLst>
          </p:cNvPr>
          <p:cNvSpPr txBox="1"/>
          <p:nvPr/>
        </p:nvSpPr>
        <p:spPr>
          <a:xfrm>
            <a:off x="3242885" y="2653339"/>
            <a:ext cx="5013986" cy="773493"/>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itchFamily="34" charset="0"/>
              </a:defRPr>
            </a:lvl1pPr>
          </a:lstStyle>
          <a:p>
            <a:pPr lvl="0">
              <a:lnSpc>
                <a:spcPct val="107000"/>
              </a:lnSpc>
            </a:pPr>
            <a:r>
              <a:rPr lang="nl-BE" sz="1400" b="0" i="0" strike="noStrike" cap="none" spc="0" baseline="0">
                <a:solidFill>
                  <a:srgbClr val="000000"/>
                </a:solidFill>
                <a:effectLst/>
                <a:latin typeface="Arial"/>
                <a:ea typeface="Arial"/>
                <a:cs typeface="Arial"/>
              </a:rPr>
              <a:t>Houd rekening met uiteenlopende rollen en ervaringen om bepaalde problematieken niet te accentueren, of specifieke behoeften te negeren</a:t>
            </a:r>
            <a:r>
              <a:rPr lang="nl-BE" sz="1400" b="0" i="0" strike="noStrike" cap="none" spc="0" baseline="0">
                <a:solidFill>
                  <a:srgbClr val="000000"/>
                </a:solidFill>
                <a:effectLst/>
                <a:latin typeface="Calibri"/>
                <a:ea typeface="Calibri"/>
                <a:cs typeface="Calibri"/>
              </a:rPr>
              <a:t>.</a:t>
            </a:r>
            <a:endParaRPr lang="fr-FR" sz="1000" i="1">
              <a:solidFill>
                <a:schemeClr val="tx1"/>
              </a:solidFill>
            </a:endParaRPr>
          </a:p>
        </p:txBody>
      </p:sp>
      <p:pic>
        <p:nvPicPr>
          <p:cNvPr id="6" name="Picture 2" descr="Panneau Davertissement, Signe, Attention PNG - Panneau Davertissement,  Signe, Attention transparentes | PNG gratuit">
            <a:extLst>
              <a:ext uri="{FF2B5EF4-FFF2-40B4-BE49-F238E27FC236}">
                <a16:creationId xmlns:a16="http://schemas.microsoft.com/office/drawing/2014/main" id="{C1BB4405-79C7-F01E-4387-2F88B69053FD}"/>
              </a:ext>
            </a:extLst>
          </p:cNvPr>
          <p:cNvPicPr>
            <a:picLocks noChangeAspect="1" noChangeArrowheads="1"/>
          </p:cNvPicPr>
          <p:nvPr/>
        </p:nvPicPr>
        <p:blipFill>
          <a:blip r:embed="rId2">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022031" y="3702301"/>
            <a:ext cx="597641" cy="597641"/>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3D34A6D1-EB85-3EEB-E279-F56185CD3E2A}"/>
              </a:ext>
            </a:extLst>
          </p:cNvPr>
          <p:cNvSpPr txBox="1"/>
          <p:nvPr/>
        </p:nvSpPr>
        <p:spPr>
          <a:xfrm>
            <a:off x="1547664" y="3709084"/>
            <a:ext cx="7638459" cy="545197"/>
          </a:xfrm>
          <a:prstGeom prst="rect">
            <a:avLst/>
          </a:prstGeom>
          <a:noFill/>
        </p:spPr>
        <p:txBody>
          <a:bodyPr wrap="square">
            <a:spAutoFit/>
          </a:bodyPr>
          <a:lstStyle>
            <a:defPPr>
              <a:defRPr lang="fr-FR"/>
            </a:defPPr>
            <a:lvl1pPr>
              <a:lnSpc>
                <a:spcPct val="107000"/>
              </a:lnSpc>
              <a:spcAft>
                <a:spcPts val="800"/>
              </a:spcAft>
              <a:defRPr>
                <a:solidFill>
                  <a:srgbClr val="4472C4"/>
                </a:solidFill>
                <a:effectLst/>
                <a:latin typeface="Calibri" panose="020F0502020204030204" pitchFamily="34" charset="0"/>
                <a:ea typeface="Calibri" panose="020F0502020204030204" pitchFamily="34" charset="0"/>
                <a:cs typeface="Arial" pitchFamily="34" charset="0"/>
              </a:defRPr>
            </a:lvl1pPr>
          </a:lstStyle>
          <a:p>
            <a:pPr lvl="0">
              <a:lnSpc>
                <a:spcPct val="107000"/>
              </a:lnSpc>
            </a:pPr>
            <a:r>
              <a:rPr lang="nl-BE" sz="1400" b="0" i="0" strike="noStrike" cap="none" spc="0" baseline="0">
                <a:solidFill>
                  <a:srgbClr val="000000"/>
                </a:solidFill>
                <a:effectLst/>
                <a:latin typeface="Arial"/>
                <a:ea typeface="Arial"/>
                <a:cs typeface="Arial"/>
              </a:rPr>
              <a:t>Zorg dat het in je project geïnvesteerde geld het ene geslacht niet bevoordeelt ten opzichte van het andere (genderbudgeting)</a:t>
            </a:r>
            <a:endParaRPr lang="fr-FR" sz="1000" i="1">
              <a:solidFill>
                <a:schemeClr val="tx1"/>
              </a:solidFill>
              <a:latin typeface="Arial" pitchFamily="34" charset="0"/>
            </a:endParaRPr>
          </a:p>
        </p:txBody>
      </p:sp>
    </p:spTree>
    <p:extLst>
      <p:ext uri="{BB962C8B-B14F-4D97-AF65-F5344CB8AC3E}">
        <p14:creationId xmlns:p14="http://schemas.microsoft.com/office/powerpoint/2010/main" val="365890780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36602-51AD-DC8C-088D-09410C0588B1}"/>
              </a:ext>
            </a:extLst>
          </p:cNvPr>
          <p:cNvSpPr>
            <a:spLocks noGrp="1"/>
          </p:cNvSpPr>
          <p:nvPr>
            <p:ph type="title"/>
          </p:nvPr>
        </p:nvSpPr>
        <p:spPr/>
        <p:txBody>
          <a:bodyPr>
            <a:normAutofit fontScale="90000"/>
          </a:bodyPr>
          <a:lstStyle/>
          <a:p>
            <a:r>
              <a:rPr lang="nl-BE" sz="2000" b="1" i="0" strike="noStrike" cap="none" spc="0" baseline="0" dirty="0">
                <a:solidFill>
                  <a:srgbClr val="808080"/>
                </a:solidFill>
                <a:effectLst/>
                <a:latin typeface="Arial"/>
                <a:ea typeface="Arial"/>
                <a:cs typeface="Arial"/>
              </a:rPr>
              <a:t>ENKELE VOORBEELDEN </a:t>
            </a:r>
            <a:br>
              <a:rPr sz="3200" dirty="0"/>
            </a:br>
            <a:r>
              <a:rPr lang="nl-BE" sz="1600" b="1" i="0" strike="noStrike" cap="all" spc="0" baseline="0" dirty="0">
                <a:solidFill>
                  <a:srgbClr val="808080"/>
                </a:solidFill>
                <a:effectLst/>
                <a:latin typeface="Arial"/>
                <a:ea typeface="Arial"/>
                <a:cs typeface="Arial"/>
              </a:rPr>
              <a:t>REKENING HOUDEN MET DE GENDERDIMENSIE BIJ OVERHEIDSOPDRACHTEN</a:t>
            </a:r>
            <a:endParaRPr lang="fr-BE" sz="1800" dirty="0"/>
          </a:p>
        </p:txBody>
      </p:sp>
      <p:sp>
        <p:nvSpPr>
          <p:cNvPr id="3" name="Tijdelijke aanduiding voor tekst 2">
            <a:extLst>
              <a:ext uri="{FF2B5EF4-FFF2-40B4-BE49-F238E27FC236}">
                <a16:creationId xmlns:a16="http://schemas.microsoft.com/office/drawing/2014/main" id="{94D38F81-9E08-07D5-1444-8DDF5D73C8A4}"/>
              </a:ext>
            </a:extLst>
          </p:cNvPr>
          <p:cNvSpPr>
            <a:spLocks noGrp="1"/>
          </p:cNvSpPr>
          <p:nvPr>
            <p:ph type="body" sz="quarter" idx="10"/>
          </p:nvPr>
        </p:nvSpPr>
        <p:spPr/>
        <p:txBody>
          <a:bodyPr>
            <a:normAutofit/>
          </a:bodyPr>
          <a:lstStyle/>
          <a:p>
            <a:pPr marL="342900" indent="-342900">
              <a:buFontTx/>
              <a:buChar char="-"/>
            </a:pPr>
            <a:endParaRPr lang="nl-BE" sz="1400" dirty="0">
              <a:solidFill>
                <a:schemeClr val="tx1"/>
              </a:solidFill>
            </a:endParaRPr>
          </a:p>
          <a:p>
            <a:pPr marL="342900" indent="-342900">
              <a:buFontTx/>
              <a:buChar char="-"/>
            </a:pPr>
            <a:r>
              <a:rPr lang="nl-BE" sz="1400" b="0" i="0" strike="noStrike" cap="none" spc="0" baseline="0" dirty="0">
                <a:solidFill>
                  <a:srgbClr val="000000"/>
                </a:solidFill>
                <a:effectLst/>
                <a:latin typeface="Arial"/>
                <a:ea typeface="Arial"/>
                <a:cs typeface="Arial"/>
              </a:rPr>
              <a:t>nadruk op de inhoud van de opdracht</a:t>
            </a:r>
          </a:p>
          <a:p>
            <a:pPr marL="342900" indent="-342900">
              <a:buFontTx/>
              <a:buChar char="-"/>
            </a:pPr>
            <a:r>
              <a:rPr lang="nl-BE" sz="1400" b="0" i="0" strike="noStrike" cap="none" spc="0" baseline="0" dirty="0">
                <a:solidFill>
                  <a:srgbClr val="000000"/>
                </a:solidFill>
                <a:effectLst/>
                <a:latin typeface="Arial"/>
                <a:ea typeface="Arial"/>
                <a:cs typeface="Arial"/>
              </a:rPr>
              <a:t>Welke maatregelen kunnen worden genomen om ervoor te zorgen dat het eindresultaat van de opdracht rekening houdt met de situatie van zowel vrouwen als mannen?</a:t>
            </a:r>
          </a:p>
          <a:p>
            <a:pPr marL="342900" indent="-342900">
              <a:buFontTx/>
              <a:buChar char="-"/>
            </a:pPr>
            <a:r>
              <a:rPr lang="nl-BE" sz="1400" b="0" i="0" strike="noStrike" cap="none" spc="0" baseline="0" dirty="0">
                <a:solidFill>
                  <a:srgbClr val="000000"/>
                </a:solidFill>
                <a:effectLst/>
                <a:latin typeface="Arial"/>
                <a:ea typeface="Arial"/>
                <a:cs typeface="Arial"/>
              </a:rPr>
              <a:t>Voornamelijk van toepassing op dienstenopdrachten</a:t>
            </a:r>
            <a:endParaRPr lang="fr-BE" sz="1400" dirty="0">
              <a:solidFill>
                <a:schemeClr val="tx1"/>
              </a:solidFill>
            </a:endParaRPr>
          </a:p>
        </p:txBody>
      </p:sp>
    </p:spTree>
    <p:extLst>
      <p:ext uri="{BB962C8B-B14F-4D97-AF65-F5344CB8AC3E}">
        <p14:creationId xmlns:p14="http://schemas.microsoft.com/office/powerpoint/2010/main" val="393641033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sz="2000"/>
            </a:br>
            <a:r>
              <a:rPr lang="nl-BE" sz="2000" b="1" i="0" strike="noStrike" cap="none" spc="0" baseline="0">
                <a:solidFill>
                  <a:srgbClr val="808080"/>
                </a:solidFill>
                <a:effectLst/>
                <a:latin typeface="Arial"/>
                <a:ea typeface="Arial"/>
                <a:cs typeface="Arial"/>
              </a:rPr>
              <a:t>ENKELE VOORBEELDEN </a:t>
            </a:r>
            <a:br>
              <a:rPr sz="2000"/>
            </a:br>
            <a:r>
              <a:rPr lang="nl-BE" sz="1600" b="1" i="0" strike="noStrike" cap="all" spc="0" baseline="0">
                <a:solidFill>
                  <a:srgbClr val="808080"/>
                </a:solidFill>
                <a:effectLst/>
                <a:latin typeface="Arial"/>
                <a:ea typeface="Arial"/>
                <a:cs typeface="Arial"/>
              </a:rPr>
              <a:t>REKENING HOUDEN MET DE GENDERDIMENSIE BIJ OVERHEIDSOPDRACHTEN</a:t>
            </a:r>
            <a:br>
              <a:rPr sz="2200"/>
            </a:br>
            <a:endParaRPr lang="fr-BE"/>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p:txBody>
          <a:bodyPr>
            <a:normAutofit/>
          </a:bodyPr>
          <a:lstStyle/>
          <a:p>
            <a:endParaRPr lang="fr-FR" sz="1400" b="0" i="0">
              <a:solidFill>
                <a:srgbClr val="4D4D4D"/>
              </a:solidFill>
              <a:effectLst/>
            </a:endParaRPr>
          </a:p>
          <a:p>
            <a:endParaRPr lang="fr-FR" sz="1400">
              <a:solidFill>
                <a:srgbClr val="4D4D4D"/>
              </a:solidFill>
            </a:endParaRPr>
          </a:p>
          <a:p>
            <a:endParaRPr lang="fr-BE" sz="1400"/>
          </a:p>
        </p:txBody>
      </p:sp>
      <p:graphicFrame>
        <p:nvGraphicFramePr>
          <p:cNvPr id="5" name="Tabel 5">
            <a:extLst>
              <a:ext uri="{FF2B5EF4-FFF2-40B4-BE49-F238E27FC236}">
                <a16:creationId xmlns:a16="http://schemas.microsoft.com/office/drawing/2014/main" id="{C7A28E4F-FAF3-7E7F-F803-CD7C8563F3DF}"/>
              </a:ext>
            </a:extLst>
          </p:cNvPr>
          <p:cNvGraphicFramePr>
            <a:graphicFrameLocks noGrp="1"/>
          </p:cNvGraphicFramePr>
          <p:nvPr>
            <p:extLst>
              <p:ext uri="{D42A27DB-BD31-4B8C-83A1-F6EECF244321}">
                <p14:modId xmlns:p14="http://schemas.microsoft.com/office/powerpoint/2010/main" val="3100622696"/>
              </p:ext>
            </p:extLst>
          </p:nvPr>
        </p:nvGraphicFramePr>
        <p:xfrm>
          <a:off x="539552" y="915567"/>
          <a:ext cx="8244916" cy="3384377"/>
        </p:xfrm>
        <a:graphic>
          <a:graphicData uri="http://schemas.openxmlformats.org/drawingml/2006/table">
            <a:tbl>
              <a:tblPr firstRow="1" bandRow="1">
                <a:tableStyleId>{5C22544A-7EE6-4342-B048-85BDC9FD1C3A}</a:tableStyleId>
              </a:tblPr>
              <a:tblGrid>
                <a:gridCol w="1648983">
                  <a:extLst>
                    <a:ext uri="{9D8B030D-6E8A-4147-A177-3AD203B41FA5}">
                      <a16:colId xmlns:a16="http://schemas.microsoft.com/office/drawing/2014/main" val="3430756849"/>
                    </a:ext>
                  </a:extLst>
                </a:gridCol>
                <a:gridCol w="6595933">
                  <a:extLst>
                    <a:ext uri="{9D8B030D-6E8A-4147-A177-3AD203B41FA5}">
                      <a16:colId xmlns:a16="http://schemas.microsoft.com/office/drawing/2014/main" val="1760827631"/>
                    </a:ext>
                  </a:extLst>
                </a:gridCol>
              </a:tblGrid>
              <a:tr h="1141062">
                <a:tc>
                  <a:txBody>
                    <a:bodyPr/>
                    <a:lstStyle/>
                    <a:p>
                      <a:r>
                        <a:rPr lang="nl-BE" sz="1400" b="1" i="0" strike="noStrike" cap="none" spc="0" baseline="0">
                          <a:solidFill>
                            <a:srgbClr val="FFFFFF"/>
                          </a:solidFill>
                          <a:effectLst/>
                          <a:latin typeface="Arial"/>
                          <a:ea typeface="Arial"/>
                          <a:cs typeface="Arial"/>
                        </a:rPr>
                        <a:t>Algemeen</a:t>
                      </a:r>
                      <a:endParaRPr lang="fr-BE" sz="1400">
                        <a:latin typeface="Arial" pitchFamily="34" charset="0"/>
                        <a:cs typeface="Arial" pitchFamily="34" charset="0"/>
                      </a:endParaRPr>
                    </a:p>
                  </a:txBody>
                  <a:tcPr/>
                </a:tc>
                <a:tc>
                  <a:txBody>
                    <a:bodyPr/>
                    <a:lstStyle/>
                    <a:p>
                      <a:r>
                        <a:rPr lang="nl-BE" sz="1400" b="0" i="0" strike="noStrike" cap="none" spc="0" baseline="0" dirty="0">
                          <a:solidFill>
                            <a:srgbClr val="FFFFFF"/>
                          </a:solidFill>
                          <a:effectLst/>
                          <a:latin typeface="Arial"/>
                          <a:ea typeface="Arial"/>
                          <a:cs typeface="Arial"/>
                        </a:rPr>
                        <a:t>Het taalgebruik in de aankondiging van de opdracht en in het bestek kan zo inclusief mogelijk worden gemaakt voor beide geslachten (hij/zij) zodat het duidelijk is dat bij de uitvoering van de opdracht zowel rekening moet worden gehouden met de situatie voor vrouwen als voor mannen.</a:t>
                      </a:r>
                    </a:p>
                    <a:p>
                      <a:r>
                        <a:rPr lang="nl-BE" sz="1000" b="0" i="0" strike="noStrike" cap="none" spc="0" baseline="0" dirty="0">
                          <a:solidFill>
                            <a:srgbClr val="FFFFFF"/>
                          </a:solidFill>
                          <a:effectLst/>
                          <a:latin typeface="Arial"/>
                          <a:ea typeface="Arial"/>
                          <a:cs typeface="Arial"/>
                          <a:hlinkClick r:id="rId2"/>
                        </a:rPr>
                        <a:t>https://igvm-iefh.belgium.be/nl/publicaties/de_genderdimensie_in_de_federale_communicatie_integreren</a:t>
                      </a:r>
                      <a:endParaRPr lang="fr-BE" sz="1000" b="0" dirty="0">
                        <a:latin typeface="Arial" pitchFamily="34" charset="0"/>
                        <a:cs typeface="Arial" pitchFamily="34" charset="0"/>
                      </a:endParaRPr>
                    </a:p>
                  </a:txBody>
                  <a:tcPr/>
                </a:tc>
                <a:extLst>
                  <a:ext uri="{0D108BD9-81ED-4DB2-BD59-A6C34878D82A}">
                    <a16:rowId xmlns:a16="http://schemas.microsoft.com/office/drawing/2014/main" val="179871641"/>
                  </a:ext>
                </a:extLst>
              </a:tr>
              <a:tr h="1204454">
                <a:tc>
                  <a:txBody>
                    <a:bodyPr/>
                    <a:lstStyle/>
                    <a:p>
                      <a:r>
                        <a:rPr lang="nl-BE" sz="1400" b="1" i="0" strike="noStrike" cap="none" spc="0" baseline="0">
                          <a:solidFill>
                            <a:srgbClr val="000000"/>
                          </a:solidFill>
                          <a:effectLst/>
                          <a:latin typeface="Arial"/>
                          <a:ea typeface="Arial"/>
                          <a:cs typeface="Arial"/>
                        </a:rPr>
                        <a:t>Vaststelling van de opdracht</a:t>
                      </a:r>
                      <a:endParaRPr lang="fr-BE" sz="1400">
                        <a:latin typeface="Arial" pitchFamily="34" charset="0"/>
                        <a:cs typeface="Arial" pitchFamily="34" charset="0"/>
                      </a:endParaRPr>
                    </a:p>
                  </a:txBody>
                  <a:tcPr/>
                </a:tc>
                <a:tc>
                  <a:txBody>
                    <a:bodyPr/>
                    <a:lstStyle/>
                    <a:p>
                      <a:r>
                        <a:rPr lang="nl-BE" sz="1400" b="0" i="0" strike="noStrike" cap="none" spc="0" baseline="0" dirty="0">
                          <a:solidFill>
                            <a:srgbClr val="000000"/>
                          </a:solidFill>
                          <a:effectLst/>
                          <a:latin typeface="Arial"/>
                          <a:ea typeface="Arial"/>
                          <a:cs typeface="Arial"/>
                        </a:rPr>
                        <a:t>Bij het bepalen van de doelstellingen van de opdracht kan worden nagegaan of de opdracht betrekking heeft op een domein waarin verschillen bestaan tussen de situatie van vrouwen en mannen (genderdimensie). Als dit het geval is, kan “rekening houden met de verschillende situaties van vrouwen en mannen” in de doelstellingen van de opdracht worden opgenomen</a:t>
                      </a:r>
                    </a:p>
                  </a:txBody>
                  <a:tcPr/>
                </a:tc>
                <a:extLst>
                  <a:ext uri="{0D108BD9-81ED-4DB2-BD59-A6C34878D82A}">
                    <a16:rowId xmlns:a16="http://schemas.microsoft.com/office/drawing/2014/main" val="3235299270"/>
                  </a:ext>
                </a:extLst>
              </a:tr>
              <a:tr h="1038861">
                <a:tc>
                  <a:txBody>
                    <a:bodyPr/>
                    <a:lstStyle/>
                    <a:p>
                      <a:r>
                        <a:rPr lang="nl-BE" sz="1400" b="1" i="0" strike="noStrike" cap="none" spc="0" baseline="0">
                          <a:solidFill>
                            <a:srgbClr val="000000"/>
                          </a:solidFill>
                          <a:effectLst/>
                          <a:latin typeface="Arial"/>
                          <a:ea typeface="Arial"/>
                          <a:cs typeface="Arial"/>
                        </a:rPr>
                        <a:t>Voorafgaand marktonderzoek</a:t>
                      </a:r>
                      <a:r>
                        <a:rPr lang="nl-BE" sz="1400" b="0" i="0" strike="noStrike" cap="none" spc="0" baseline="0">
                          <a:solidFill>
                            <a:srgbClr val="000000"/>
                          </a:solidFill>
                          <a:effectLst/>
                          <a:latin typeface="Arial"/>
                          <a:ea typeface="Arial"/>
                          <a:cs typeface="Arial"/>
                        </a:rPr>
                        <a:t> </a:t>
                      </a:r>
                      <a:endParaRPr lang="fr-BE" sz="1400">
                        <a:latin typeface="Arial" pitchFamily="34" charset="0"/>
                        <a:cs typeface="Arial" pitchFamily="34" charset="0"/>
                      </a:endParaRPr>
                    </a:p>
                  </a:txBody>
                  <a:tcPr/>
                </a:tc>
                <a:tc>
                  <a:txBody>
                    <a:bodyPr/>
                    <a:lstStyle/>
                    <a:p>
                      <a:r>
                        <a:rPr lang="nl-BE" sz="1400" b="0" i="0" strike="noStrike" cap="none" spc="0" baseline="0" dirty="0">
                          <a:solidFill>
                            <a:srgbClr val="000000"/>
                          </a:solidFill>
                          <a:effectLst/>
                          <a:latin typeface="Arial"/>
                          <a:ea typeface="Arial"/>
                          <a:cs typeface="Arial"/>
                        </a:rPr>
                        <a:t>Bij het marktonderzoek kan concreet worden nagegaan of er in het domein van de markt verschillen zijn in de situatie van vrouwen en mannen (genderdimensie) waarmee rekening moet worden gehouden bij het opstellen van het bestek.</a:t>
                      </a:r>
                      <a:endParaRPr lang="fr-BE" sz="1400" dirty="0">
                        <a:latin typeface="Arial" pitchFamily="34" charset="0"/>
                        <a:cs typeface="Arial" pitchFamily="34" charset="0"/>
                      </a:endParaRPr>
                    </a:p>
                  </a:txBody>
                  <a:tcPr/>
                </a:tc>
                <a:extLst>
                  <a:ext uri="{0D108BD9-81ED-4DB2-BD59-A6C34878D82A}">
                    <a16:rowId xmlns:a16="http://schemas.microsoft.com/office/drawing/2014/main" val="3020596144"/>
                  </a:ext>
                </a:extLst>
              </a:tr>
            </a:tbl>
          </a:graphicData>
        </a:graphic>
      </p:graphicFrame>
    </p:spTree>
    <p:extLst>
      <p:ext uri="{BB962C8B-B14F-4D97-AF65-F5344CB8AC3E}">
        <p14:creationId xmlns:p14="http://schemas.microsoft.com/office/powerpoint/2010/main" val="369524084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sz="2000"/>
            </a:br>
            <a:br>
              <a:rPr sz="2000"/>
            </a:br>
            <a:r>
              <a:rPr lang="nl-BE" sz="2000" b="1" i="0" strike="noStrike" cap="none" spc="0" baseline="0">
                <a:solidFill>
                  <a:srgbClr val="808080"/>
                </a:solidFill>
                <a:effectLst/>
                <a:latin typeface="Arial"/>
                <a:ea typeface="Arial"/>
                <a:cs typeface="Arial"/>
              </a:rPr>
              <a:t>ENKELE VOORBEELDEN </a:t>
            </a:r>
            <a:br>
              <a:rPr sz="2000"/>
            </a:br>
            <a:r>
              <a:rPr lang="nl-BE" sz="1600" b="1" i="0" strike="noStrike" cap="all" spc="0" baseline="0">
                <a:solidFill>
                  <a:srgbClr val="808080"/>
                </a:solidFill>
                <a:effectLst/>
                <a:latin typeface="Arial"/>
                <a:ea typeface="Arial"/>
                <a:cs typeface="Arial"/>
              </a:rPr>
              <a:t>REKENING HOUDEN MET DE GENDERDIMENSIE BIJ OVERHEIDSOPDRACHTEN</a:t>
            </a:r>
            <a:br>
              <a:rPr sz="1600"/>
            </a:br>
            <a:endParaRPr lang="fr-BE" sz="180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p:txBody>
          <a:bodyPr>
            <a:normAutofit/>
          </a:bodyPr>
          <a:lstStyle/>
          <a:p>
            <a:endParaRPr lang="fr-FR" sz="1400">
              <a:solidFill>
                <a:srgbClr val="4D4D4D"/>
              </a:solidFill>
            </a:endParaRPr>
          </a:p>
          <a:p>
            <a:endParaRPr lang="fr-FR" sz="1400" b="0" i="0">
              <a:solidFill>
                <a:srgbClr val="4D4D4D"/>
              </a:solidFill>
              <a:effectLst/>
            </a:endParaRPr>
          </a:p>
          <a:p>
            <a:endParaRPr lang="fr-FR" sz="1400">
              <a:solidFill>
                <a:srgbClr val="4D4D4D"/>
              </a:solidFill>
            </a:endParaRPr>
          </a:p>
          <a:p>
            <a:endParaRPr lang="fr-BE" sz="1400"/>
          </a:p>
        </p:txBody>
      </p:sp>
      <p:graphicFrame>
        <p:nvGraphicFramePr>
          <p:cNvPr id="5" name="Tabel 5">
            <a:extLst>
              <a:ext uri="{FF2B5EF4-FFF2-40B4-BE49-F238E27FC236}">
                <a16:creationId xmlns:a16="http://schemas.microsoft.com/office/drawing/2014/main" id="{C7A28E4F-FAF3-7E7F-F803-CD7C8563F3DF}"/>
              </a:ext>
            </a:extLst>
          </p:cNvPr>
          <p:cNvGraphicFramePr>
            <a:graphicFrameLocks noGrp="1"/>
          </p:cNvGraphicFramePr>
          <p:nvPr>
            <p:extLst>
              <p:ext uri="{D42A27DB-BD31-4B8C-83A1-F6EECF244321}">
                <p14:modId xmlns:p14="http://schemas.microsoft.com/office/powerpoint/2010/main" val="1470281340"/>
              </p:ext>
            </p:extLst>
          </p:nvPr>
        </p:nvGraphicFramePr>
        <p:xfrm>
          <a:off x="179512" y="1059583"/>
          <a:ext cx="8784977" cy="3520480"/>
        </p:xfrm>
        <a:graphic>
          <a:graphicData uri="http://schemas.openxmlformats.org/drawingml/2006/table">
            <a:tbl>
              <a:tblPr firstRow="1" bandRow="1">
                <a:tableStyleId>{5C22544A-7EE6-4342-B048-85BDC9FD1C3A}</a:tableStyleId>
              </a:tblPr>
              <a:tblGrid>
                <a:gridCol w="2088232">
                  <a:extLst>
                    <a:ext uri="{9D8B030D-6E8A-4147-A177-3AD203B41FA5}">
                      <a16:colId xmlns:a16="http://schemas.microsoft.com/office/drawing/2014/main" val="3430756849"/>
                    </a:ext>
                  </a:extLst>
                </a:gridCol>
                <a:gridCol w="6696745">
                  <a:extLst>
                    <a:ext uri="{9D8B030D-6E8A-4147-A177-3AD203B41FA5}">
                      <a16:colId xmlns:a16="http://schemas.microsoft.com/office/drawing/2014/main" val="1760827631"/>
                    </a:ext>
                  </a:extLst>
                </a:gridCol>
              </a:tblGrid>
              <a:tr h="1228678">
                <a:tc>
                  <a:txBody>
                    <a:bodyPr/>
                    <a:lstStyle/>
                    <a:p>
                      <a:r>
                        <a:rPr lang="nl-BE" sz="1400" b="1" i="0" strike="noStrike" cap="none" spc="0" baseline="0" dirty="0">
                          <a:solidFill>
                            <a:srgbClr val="FFFFFF"/>
                          </a:solidFill>
                          <a:effectLst/>
                          <a:latin typeface="Arial"/>
                          <a:ea typeface="Arial"/>
                          <a:cs typeface="Arial"/>
                        </a:rPr>
                        <a:t>Beschrijving van de opdracht</a:t>
                      </a:r>
                      <a:endParaRPr lang="fr-BE" sz="1400" dirty="0">
                        <a:latin typeface="Arial" pitchFamily="34" charset="0"/>
                        <a:cs typeface="Arial" pitchFamily="34" charset="0"/>
                      </a:endParaRPr>
                    </a:p>
                  </a:txBody>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BE" sz="1400" b="0" i="0" strike="noStrike" cap="none" spc="0" baseline="0">
                          <a:solidFill>
                            <a:srgbClr val="FFFFFF"/>
                          </a:solidFill>
                          <a:effectLst/>
                          <a:latin typeface="Arial"/>
                          <a:ea typeface="Arial"/>
                          <a:cs typeface="Arial"/>
                        </a:rPr>
                        <a:t>In het onderwerp/de beschrijving van de opdracht kan het volgende worden vermeld: “Overeenkomstig artikel 3, 3° van de ordonnantie gender mainstreaming van 29 maart 2012, moet bij alle overheidsopdrachten rekening gehouden worden met de eventuele verschillen tussen vrouwen en mannen (de genderdimensie). De opdrachtnemer moet nagaan of er verschillen bestaan tussen vrouwen en mannen in het domein waarop de opdracht betrekking heeft. Bij de uitvoering van de opdracht moet rekening worden gehouden met eventuele vastgestelde verschillen.”. </a:t>
                      </a:r>
                      <a:endParaRPr lang="nl-BE" sz="1400" b="0">
                        <a:solidFill>
                          <a:schemeClr val="bg1"/>
                        </a:solidFill>
                        <a:effectLst/>
                        <a:latin typeface="Arial" pitchFamily="34" charset="0"/>
                        <a:ea typeface="Calibri"/>
                        <a:cs typeface="Arial" pitchFamily="34" charset="0"/>
                      </a:endParaRPr>
                    </a:p>
                    <a:p>
                      <a:endParaRPr lang="fr-BE" sz="1400" b="0">
                        <a:latin typeface="Arial" pitchFamily="34" charset="0"/>
                        <a:cs typeface="Arial" pitchFamily="34" charset="0"/>
                      </a:endParaRPr>
                    </a:p>
                  </a:txBody>
                  <a:tcPr/>
                </a:tc>
                <a:extLst>
                  <a:ext uri="{0D108BD9-81ED-4DB2-BD59-A6C34878D82A}">
                    <a16:rowId xmlns:a16="http://schemas.microsoft.com/office/drawing/2014/main" val="179871641"/>
                  </a:ext>
                </a:extLst>
              </a:tr>
              <a:tr h="364583">
                <a:tc>
                  <a:txBody>
                    <a:bodyPr/>
                    <a:lstStyle/>
                    <a:p>
                      <a:r>
                        <a:rPr lang="nl-BE" sz="1400" b="1" i="0" strike="noStrike" cap="none" spc="0" baseline="0">
                          <a:solidFill>
                            <a:srgbClr val="000000"/>
                          </a:solidFill>
                          <a:effectLst/>
                          <a:latin typeface="Arial"/>
                          <a:ea typeface="Arial"/>
                          <a:cs typeface="Arial"/>
                        </a:rPr>
                        <a:t>Gunningscriteria</a:t>
                      </a:r>
                      <a:endParaRPr lang="fr-BE" sz="1400">
                        <a:latin typeface="Arial" pitchFamily="34" charset="0"/>
                        <a:cs typeface="Arial" pitchFamily="34" charset="0"/>
                      </a:endParaRPr>
                    </a:p>
                  </a:txBody>
                  <a:tcPr/>
                </a:tc>
                <a:tc>
                  <a:txBody>
                    <a:bodyPr/>
                    <a:lstStyle/>
                    <a:p>
                      <a:r>
                        <a:rPr lang="nl-BE" sz="1400" b="0" i="0" strike="noStrike" cap="none" spc="0" baseline="0">
                          <a:solidFill>
                            <a:srgbClr val="000000"/>
                          </a:solidFill>
                          <a:effectLst/>
                          <a:latin typeface="Arial"/>
                          <a:ea typeface="Arial"/>
                          <a:cs typeface="Arial"/>
                        </a:rPr>
                        <a:t>Elementen met betrekking tot mogelijke verschillen tussen vrouwen en mannen (genderdimensie) kunnen worden opgenomen in de gunningscriteria.</a:t>
                      </a:r>
                      <a:endParaRPr lang="fr-BE" sz="1400">
                        <a:latin typeface="Arial" pitchFamily="34" charset="0"/>
                        <a:cs typeface="Arial" pitchFamily="34" charset="0"/>
                      </a:endParaRPr>
                    </a:p>
                  </a:txBody>
                  <a:tcPr/>
                </a:tc>
                <a:extLst>
                  <a:ext uri="{0D108BD9-81ED-4DB2-BD59-A6C34878D82A}">
                    <a16:rowId xmlns:a16="http://schemas.microsoft.com/office/drawing/2014/main" val="3235299270"/>
                  </a:ext>
                </a:extLst>
              </a:tr>
              <a:tr h="990640">
                <a:tc>
                  <a:txBody>
                    <a:bodyPr/>
                    <a:lstStyle/>
                    <a:p>
                      <a:r>
                        <a:rPr lang="nl-BE" sz="1400" b="1" i="0" strike="noStrike" cap="none" spc="0" baseline="0">
                          <a:solidFill>
                            <a:srgbClr val="000000"/>
                          </a:solidFill>
                          <a:effectLst/>
                          <a:latin typeface="Arial"/>
                          <a:ea typeface="Arial"/>
                          <a:cs typeface="Arial"/>
                        </a:rPr>
                        <a:t>Uitvoeringsvoorwaarden</a:t>
                      </a:r>
                      <a:endParaRPr lang="fr-BE" sz="1400">
                        <a:latin typeface="Arial" pitchFamily="34" charset="0"/>
                        <a:cs typeface="Arial" pitchFamily="34" charset="0"/>
                      </a:endParaRPr>
                    </a:p>
                  </a:txBody>
                  <a:tcPr/>
                </a:tc>
                <a:tc>
                  <a:txBody>
                    <a:bodyPr/>
                    <a:lstStyle/>
                    <a:p>
                      <a:r>
                        <a:rPr lang="nl-BE" sz="1400" b="0" i="0" strike="noStrike" cap="none" spc="0" baseline="0" dirty="0">
                          <a:solidFill>
                            <a:srgbClr val="000000"/>
                          </a:solidFill>
                          <a:effectLst/>
                          <a:latin typeface="Arial"/>
                          <a:ea typeface="Arial"/>
                          <a:cs typeface="Arial"/>
                        </a:rPr>
                        <a:t>In de uitvoeringsvoorwaarden kan worden gevraagd rekening te houden met eventuele verschillen tussen vrouwen en mannen (genderdimensie), bijvoorbeeld in de communicatie, bij het verzamelen van statistieken of bij het formuleren van aanbevelingen;</a:t>
                      </a:r>
                      <a:endParaRPr lang="fr-BE" sz="1400" dirty="0">
                        <a:latin typeface="Arial" pitchFamily="34" charset="0"/>
                        <a:cs typeface="Arial" pitchFamily="34" charset="0"/>
                      </a:endParaRPr>
                    </a:p>
                  </a:txBody>
                  <a:tcPr/>
                </a:tc>
                <a:extLst>
                  <a:ext uri="{0D108BD9-81ED-4DB2-BD59-A6C34878D82A}">
                    <a16:rowId xmlns:a16="http://schemas.microsoft.com/office/drawing/2014/main" val="3020596144"/>
                  </a:ext>
                </a:extLst>
              </a:tr>
            </a:tbl>
          </a:graphicData>
        </a:graphic>
      </p:graphicFrame>
    </p:spTree>
    <p:extLst>
      <p:ext uri="{BB962C8B-B14F-4D97-AF65-F5344CB8AC3E}">
        <p14:creationId xmlns:p14="http://schemas.microsoft.com/office/powerpoint/2010/main" val="381013289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36602-51AD-DC8C-088D-09410C0588B1}"/>
              </a:ext>
            </a:extLst>
          </p:cNvPr>
          <p:cNvSpPr>
            <a:spLocks noGrp="1"/>
          </p:cNvSpPr>
          <p:nvPr>
            <p:ph type="title"/>
          </p:nvPr>
        </p:nvSpPr>
        <p:spPr/>
        <p:txBody>
          <a:bodyPr>
            <a:normAutofit fontScale="90000"/>
          </a:bodyPr>
          <a:lstStyle/>
          <a:p>
            <a:r>
              <a:rPr lang="nl-BE" sz="2000" b="1" i="0" strike="noStrike" cap="none" spc="0" baseline="0">
                <a:solidFill>
                  <a:srgbClr val="808080"/>
                </a:solidFill>
                <a:effectLst/>
                <a:latin typeface="Arial"/>
                <a:ea typeface="Arial"/>
                <a:cs typeface="Arial"/>
              </a:rPr>
              <a:t>ENKELE VOORBEELDEN </a:t>
            </a:r>
            <a:br>
              <a:rPr sz="3200"/>
            </a:br>
            <a:r>
              <a:rPr lang="nl-BE" sz="1400" b="1" i="0" strike="noStrike" cap="none" spc="0" baseline="0">
                <a:solidFill>
                  <a:srgbClr val="808080"/>
                </a:solidFill>
                <a:effectLst/>
                <a:latin typeface="Arial"/>
                <a:ea typeface="Arial"/>
                <a:cs typeface="Arial"/>
              </a:rPr>
              <a:t>REKENING HOUDEN MET GENDERGELIJKHEID BIJ OVERHEIDSOPDRACHTEN</a:t>
            </a:r>
            <a:endParaRPr lang="fr-BE" sz="1600"/>
          </a:p>
        </p:txBody>
      </p:sp>
      <p:sp>
        <p:nvSpPr>
          <p:cNvPr id="3" name="Tijdelijke aanduiding voor tekst 2">
            <a:extLst>
              <a:ext uri="{FF2B5EF4-FFF2-40B4-BE49-F238E27FC236}">
                <a16:creationId xmlns:a16="http://schemas.microsoft.com/office/drawing/2014/main" id="{94D38F81-9E08-07D5-1444-8DDF5D73C8A4}"/>
              </a:ext>
            </a:extLst>
          </p:cNvPr>
          <p:cNvSpPr>
            <a:spLocks noGrp="1"/>
          </p:cNvSpPr>
          <p:nvPr>
            <p:ph type="body" sz="quarter" idx="10"/>
          </p:nvPr>
        </p:nvSpPr>
        <p:spPr/>
        <p:txBody>
          <a:bodyPr>
            <a:normAutofit/>
          </a:bodyPr>
          <a:lstStyle/>
          <a:p>
            <a:pPr marL="171450" indent="-171450">
              <a:buFontTx/>
              <a:buChar char="-"/>
            </a:pPr>
            <a:r>
              <a:rPr lang="nl-BE" sz="1400" b="0" i="0" strike="noStrike" cap="none" spc="0" baseline="0" dirty="0">
                <a:solidFill>
                  <a:srgbClr val="000000"/>
                </a:solidFill>
                <a:effectLst/>
                <a:latin typeface="Arial"/>
                <a:ea typeface="Arial"/>
                <a:cs typeface="Arial"/>
              </a:rPr>
              <a:t>nadruk op twee aspecten:</a:t>
            </a:r>
          </a:p>
          <a:p>
            <a:pPr marL="711450" lvl="2" indent="-171450">
              <a:buFontTx/>
              <a:buChar char="-"/>
            </a:pPr>
            <a:r>
              <a:rPr lang="nl-BE" sz="1400" b="0" i="0" strike="noStrike" cap="none" spc="0" baseline="0" dirty="0">
                <a:solidFill>
                  <a:srgbClr val="000000"/>
                </a:solidFill>
                <a:effectLst/>
                <a:latin typeface="Arial"/>
                <a:ea typeface="Arial"/>
                <a:cs typeface="Arial"/>
              </a:rPr>
              <a:t>enerzijds beschrijven hoe discriminatie op basis van geslacht kan worden bestreden door de uitsluitingsgronden voor alle kandidaten en alle inschrijvers te gebruiken;</a:t>
            </a:r>
          </a:p>
          <a:p>
            <a:pPr marL="711450" lvl="2" indent="-171450">
              <a:buFontTx/>
              <a:buChar char="-"/>
            </a:pPr>
            <a:r>
              <a:rPr lang="nl-BE" sz="1400" b="0" i="0" strike="noStrike" cap="none" spc="0" baseline="0" dirty="0">
                <a:solidFill>
                  <a:srgbClr val="000000"/>
                </a:solidFill>
                <a:effectLst/>
                <a:latin typeface="Arial"/>
                <a:ea typeface="Arial"/>
                <a:cs typeface="Arial"/>
              </a:rPr>
              <a:t>anderzijds aangeven in welke specifieke gevallen de vertegenwoordiging van vrouwen en mannen bij de uitvoerders kan worden gewaarborgd, door gebruik te maken van de gunningscriteria en de uitvoeringsvoorwaarden van de opdracht. </a:t>
            </a:r>
          </a:p>
          <a:p>
            <a:pPr marL="171450" indent="-171450">
              <a:buFontTx/>
              <a:buChar char="-"/>
            </a:pPr>
            <a:r>
              <a:rPr lang="nl-BE" sz="1400" b="0" i="0" strike="noStrike" cap="none" spc="0" baseline="0" dirty="0">
                <a:solidFill>
                  <a:srgbClr val="000000"/>
                </a:solidFill>
                <a:effectLst/>
                <a:latin typeface="Arial"/>
                <a:ea typeface="Arial"/>
                <a:cs typeface="Arial"/>
              </a:rPr>
              <a:t>nadruk op de opdrachtnemers.</a:t>
            </a:r>
          </a:p>
        </p:txBody>
      </p:sp>
    </p:spTree>
    <p:extLst>
      <p:ext uri="{BB962C8B-B14F-4D97-AF65-F5344CB8AC3E}">
        <p14:creationId xmlns:p14="http://schemas.microsoft.com/office/powerpoint/2010/main" val="170539933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20934-A953-A146-95EE-68381D8804D2}"/>
              </a:ext>
            </a:extLst>
          </p:cNvPr>
          <p:cNvSpPr>
            <a:spLocks noGrp="1"/>
          </p:cNvSpPr>
          <p:nvPr>
            <p:ph type="title"/>
          </p:nvPr>
        </p:nvSpPr>
        <p:spPr/>
        <p:txBody>
          <a:bodyPr>
            <a:normAutofit fontScale="90000"/>
          </a:bodyPr>
          <a:lstStyle/>
          <a:p>
            <a:br>
              <a:rPr sz="2000"/>
            </a:br>
            <a:r>
              <a:rPr lang="nl-BE" sz="2000" b="1" i="0" strike="noStrike" cap="none" spc="0" baseline="0">
                <a:solidFill>
                  <a:srgbClr val="808080"/>
                </a:solidFill>
                <a:effectLst/>
                <a:latin typeface="Arial"/>
                <a:ea typeface="Arial"/>
                <a:cs typeface="Arial"/>
              </a:rPr>
              <a:t>ENKELE VOORBEELDEN </a:t>
            </a:r>
            <a:br>
              <a:rPr sz="3200"/>
            </a:br>
            <a:r>
              <a:rPr lang="nl-BE" sz="1400" b="1" i="0" strike="noStrike" cap="none" spc="0" baseline="0">
                <a:solidFill>
                  <a:srgbClr val="808080"/>
                </a:solidFill>
                <a:effectLst/>
                <a:latin typeface="Arial"/>
                <a:ea typeface="Arial"/>
                <a:cs typeface="Arial"/>
              </a:rPr>
              <a:t>REKENING HOUDEN MET GENDERGELIJKHEID BIJ OVERHEIDSOPDRACHTEN</a:t>
            </a:r>
            <a:br>
              <a:rPr sz="2200"/>
            </a:br>
            <a:endParaRPr lang="fr-BE"/>
          </a:p>
        </p:txBody>
      </p:sp>
      <p:sp>
        <p:nvSpPr>
          <p:cNvPr id="3" name="Tijdelijke aanduiding voor tekst 2">
            <a:extLst>
              <a:ext uri="{FF2B5EF4-FFF2-40B4-BE49-F238E27FC236}">
                <a16:creationId xmlns:a16="http://schemas.microsoft.com/office/drawing/2014/main" id="{274BE14B-0FE4-1166-622D-9699912F1E7C}"/>
              </a:ext>
            </a:extLst>
          </p:cNvPr>
          <p:cNvSpPr>
            <a:spLocks noGrp="1"/>
          </p:cNvSpPr>
          <p:nvPr>
            <p:ph type="body" sz="quarter" idx="10"/>
          </p:nvPr>
        </p:nvSpPr>
        <p:spPr/>
        <p:txBody>
          <a:bodyPr>
            <a:normAutofit/>
          </a:bodyPr>
          <a:lstStyle/>
          <a:p>
            <a:endParaRPr lang="fr-FR" sz="1400" b="0" i="0">
              <a:solidFill>
                <a:srgbClr val="4D4D4D"/>
              </a:solidFill>
              <a:effectLst/>
            </a:endParaRPr>
          </a:p>
          <a:p>
            <a:endParaRPr lang="fr-BE" sz="1400"/>
          </a:p>
        </p:txBody>
      </p:sp>
      <p:graphicFrame>
        <p:nvGraphicFramePr>
          <p:cNvPr id="4" name="Tabel 4">
            <a:extLst>
              <a:ext uri="{FF2B5EF4-FFF2-40B4-BE49-F238E27FC236}">
                <a16:creationId xmlns:a16="http://schemas.microsoft.com/office/drawing/2014/main" id="{26BC33BB-8228-6EA1-675C-763623337174}"/>
              </a:ext>
            </a:extLst>
          </p:cNvPr>
          <p:cNvGraphicFramePr>
            <a:graphicFrameLocks noGrp="1"/>
          </p:cNvGraphicFramePr>
          <p:nvPr>
            <p:extLst>
              <p:ext uri="{D42A27DB-BD31-4B8C-83A1-F6EECF244321}">
                <p14:modId xmlns:p14="http://schemas.microsoft.com/office/powerpoint/2010/main" val="604757194"/>
              </p:ext>
            </p:extLst>
          </p:nvPr>
        </p:nvGraphicFramePr>
        <p:xfrm>
          <a:off x="467544" y="1059582"/>
          <a:ext cx="7344817" cy="3096344"/>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188501737"/>
                    </a:ext>
                  </a:extLst>
                </a:gridCol>
                <a:gridCol w="6048673">
                  <a:extLst>
                    <a:ext uri="{9D8B030D-6E8A-4147-A177-3AD203B41FA5}">
                      <a16:colId xmlns:a16="http://schemas.microsoft.com/office/drawing/2014/main" val="3376259152"/>
                    </a:ext>
                  </a:extLst>
                </a:gridCol>
              </a:tblGrid>
              <a:tr h="1090917">
                <a:tc>
                  <a:txBody>
                    <a:bodyPr/>
                    <a:lstStyle/>
                    <a:p>
                      <a:r>
                        <a:rPr lang="nl-BE" sz="1400" b="1" i="0" strike="noStrike" cap="none" spc="0" baseline="0">
                          <a:solidFill>
                            <a:srgbClr val="FFFFFF"/>
                          </a:solidFill>
                          <a:effectLst/>
                          <a:latin typeface="Arial"/>
                          <a:ea typeface="Arial"/>
                          <a:cs typeface="Arial"/>
                        </a:rPr>
                        <a:t>Algemeen</a:t>
                      </a:r>
                      <a:r>
                        <a:rPr lang="nl-BE" sz="1400" b="0" i="0" strike="noStrike" cap="none" spc="0" baseline="0">
                          <a:solidFill>
                            <a:srgbClr val="FFFFFF"/>
                          </a:solidFill>
                          <a:effectLst/>
                          <a:latin typeface="Arial"/>
                          <a:ea typeface="Arial"/>
                          <a:cs typeface="Arial"/>
                        </a:rPr>
                        <a:t> </a:t>
                      </a:r>
                      <a:endParaRPr lang="fr-BE" sz="1400">
                        <a:latin typeface="Arial" pitchFamily="34" charset="0"/>
                        <a:cs typeface="Arial" pitchFamily="34" charset="0"/>
                      </a:endParaRPr>
                    </a:p>
                  </a:txBody>
                  <a:tcPr/>
                </a:tc>
                <a:tc>
                  <a:txBody>
                    <a:bodyPr/>
                    <a:lstStyle/>
                    <a:p>
                      <a:r>
                        <a:rPr lang="nl-BE" sz="1400" b="0" i="0" strike="noStrike" cap="none" spc="0" baseline="0">
                          <a:solidFill>
                            <a:srgbClr val="FFFFFF"/>
                          </a:solidFill>
                          <a:effectLst/>
                          <a:latin typeface="Arial"/>
                          <a:ea typeface="Arial"/>
                          <a:cs typeface="Arial"/>
                        </a:rPr>
                        <a:t>Het taalgebruik in de aankondiging van de opdracht en in het bestek kan zo inclusief mogelijk worden gemaakt voor beide geslachten zodat het duidelijk is dat de uitvoering van de opdracht zowel aan vrouwen als aan mannen kan worden toevertrouwd.</a:t>
                      </a:r>
                      <a:endParaRPr lang="fr-BE" sz="1400">
                        <a:latin typeface="Arial" pitchFamily="34" charset="0"/>
                        <a:cs typeface="Arial" pitchFamily="34" charset="0"/>
                      </a:endParaRPr>
                    </a:p>
                  </a:txBody>
                  <a:tcPr/>
                </a:tc>
                <a:extLst>
                  <a:ext uri="{0D108BD9-81ED-4DB2-BD59-A6C34878D82A}">
                    <a16:rowId xmlns:a16="http://schemas.microsoft.com/office/drawing/2014/main" val="2608923616"/>
                  </a:ext>
                </a:extLst>
              </a:tr>
              <a:tr h="914510">
                <a:tc>
                  <a:txBody>
                    <a:bodyPr/>
                    <a:lstStyle/>
                    <a:p>
                      <a:r>
                        <a:rPr lang="nl-BE" sz="1400" b="1" i="0" strike="noStrike" cap="none" spc="0" baseline="0">
                          <a:solidFill>
                            <a:srgbClr val="000000"/>
                          </a:solidFill>
                          <a:effectLst/>
                          <a:latin typeface="Arial"/>
                          <a:ea typeface="Arial"/>
                          <a:cs typeface="Arial"/>
                        </a:rPr>
                        <a:t>Voorafgaand marktonderzoek</a:t>
                      </a:r>
                      <a:r>
                        <a:rPr lang="nl-BE" sz="1400" b="0" i="0" strike="noStrike" cap="none" spc="0" baseline="0">
                          <a:solidFill>
                            <a:srgbClr val="000000"/>
                          </a:solidFill>
                          <a:effectLst/>
                          <a:latin typeface="Arial"/>
                          <a:ea typeface="Arial"/>
                          <a:cs typeface="Arial"/>
                        </a:rPr>
                        <a:t> </a:t>
                      </a:r>
                      <a:endParaRPr lang="fr-BE" sz="1400">
                        <a:latin typeface="Arial" pitchFamily="34" charset="0"/>
                        <a:cs typeface="Arial" pitchFamily="34" charset="0"/>
                      </a:endParaRPr>
                    </a:p>
                  </a:txBody>
                  <a:tcPr/>
                </a:tc>
                <a:tc>
                  <a:txBody>
                    <a:bodyPr/>
                    <a:lstStyle/>
                    <a:p>
                      <a:r>
                        <a:rPr lang="nl-BE" sz="1400" b="0" i="0" strike="noStrike" cap="none" spc="0" baseline="0">
                          <a:solidFill>
                            <a:srgbClr val="000000"/>
                          </a:solidFill>
                          <a:effectLst/>
                          <a:latin typeface="Arial"/>
                          <a:ea typeface="Arial"/>
                          <a:cs typeface="Arial"/>
                        </a:rPr>
                        <a:t>Bij het marktonderzoek kan concreet worden nagegaan of het mogelijk is de vertegenwoordiging van zowel vrouwen als mannen aan te moedigen in het team dat de opdracht zal uitvoeren.</a:t>
                      </a:r>
                      <a:endParaRPr lang="fr-BE" sz="1400">
                        <a:latin typeface="Arial" pitchFamily="34" charset="0"/>
                        <a:cs typeface="Arial" pitchFamily="34" charset="0"/>
                      </a:endParaRPr>
                    </a:p>
                  </a:txBody>
                  <a:tcPr/>
                </a:tc>
                <a:extLst>
                  <a:ext uri="{0D108BD9-81ED-4DB2-BD59-A6C34878D82A}">
                    <a16:rowId xmlns:a16="http://schemas.microsoft.com/office/drawing/2014/main" val="193950465"/>
                  </a:ext>
                </a:extLst>
              </a:tr>
              <a:tr h="1090917">
                <a:tc>
                  <a:txBody>
                    <a:bodyPr/>
                    <a:lstStyle/>
                    <a:p>
                      <a:r>
                        <a:rPr lang="nl-BE" sz="1400" b="1" i="0" strike="noStrike" cap="none" spc="0" baseline="0">
                          <a:solidFill>
                            <a:srgbClr val="000000"/>
                          </a:solidFill>
                          <a:effectLst/>
                          <a:latin typeface="Arial"/>
                          <a:ea typeface="Arial"/>
                          <a:cs typeface="Arial"/>
                        </a:rPr>
                        <a:t>Uitsluitingsgronden</a:t>
                      </a:r>
                      <a:r>
                        <a:rPr lang="nl-BE" sz="1400" b="0" i="0" strike="noStrike" cap="none" spc="0" baseline="0">
                          <a:solidFill>
                            <a:srgbClr val="000000"/>
                          </a:solidFill>
                          <a:effectLst/>
                          <a:latin typeface="Arial"/>
                          <a:ea typeface="Arial"/>
                          <a:cs typeface="Arial"/>
                        </a:rPr>
                        <a:t>:</a:t>
                      </a:r>
                      <a:endParaRPr lang="fr-BE" sz="1400">
                        <a:latin typeface="Arial" pitchFamily="34" charset="0"/>
                        <a:cs typeface="Arial" pitchFamily="34" charset="0"/>
                      </a:endParaRPr>
                    </a:p>
                  </a:txBody>
                  <a:tcPr/>
                </a:tc>
                <a:tc>
                  <a:txBody>
                    <a:bodyPr/>
                    <a:lstStyle/>
                    <a:p>
                      <a:r>
                        <a:rPr lang="nl-BE" sz="1400" b="0" i="0" strike="noStrike" cap="none" spc="0" baseline="0">
                          <a:solidFill>
                            <a:srgbClr val="000000"/>
                          </a:solidFill>
                          <a:effectLst/>
                          <a:latin typeface="Arial"/>
                          <a:ea typeface="Arial"/>
                          <a:cs typeface="Arial"/>
                        </a:rPr>
                        <a:t>Tot de uitsluitingsgronden kan behoren de automatische uitsluiting van inschrijvers met een verleden van overtredingen van relevante sociale wetgeving, waaronder verplichtingen op het gebied van gendergelijkheid.</a:t>
                      </a:r>
                      <a:endParaRPr lang="fr-BE" sz="1400">
                        <a:latin typeface="Arial" pitchFamily="34" charset="0"/>
                        <a:cs typeface="Arial" pitchFamily="34" charset="0"/>
                      </a:endParaRPr>
                    </a:p>
                  </a:txBody>
                  <a:tcPr/>
                </a:tc>
                <a:extLst>
                  <a:ext uri="{0D108BD9-81ED-4DB2-BD59-A6C34878D82A}">
                    <a16:rowId xmlns:a16="http://schemas.microsoft.com/office/drawing/2014/main" val="2320150965"/>
                  </a:ext>
                </a:extLst>
              </a:tr>
            </a:tbl>
          </a:graphicData>
        </a:graphic>
      </p:graphicFrame>
    </p:spTree>
    <p:extLst>
      <p:ext uri="{BB962C8B-B14F-4D97-AF65-F5344CB8AC3E}">
        <p14:creationId xmlns:p14="http://schemas.microsoft.com/office/powerpoint/2010/main" val="200519070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20934-A953-A146-95EE-68381D8804D2}"/>
              </a:ext>
            </a:extLst>
          </p:cNvPr>
          <p:cNvSpPr>
            <a:spLocks noGrp="1"/>
          </p:cNvSpPr>
          <p:nvPr>
            <p:ph type="title"/>
          </p:nvPr>
        </p:nvSpPr>
        <p:spPr/>
        <p:txBody>
          <a:bodyPr>
            <a:normAutofit fontScale="90000"/>
          </a:bodyPr>
          <a:lstStyle/>
          <a:p>
            <a:br>
              <a:rPr sz="2000"/>
            </a:br>
            <a:r>
              <a:rPr lang="nl-BE" sz="2000" b="1" i="0" strike="noStrike" cap="none" spc="0" baseline="0">
                <a:solidFill>
                  <a:srgbClr val="808080"/>
                </a:solidFill>
                <a:effectLst/>
                <a:latin typeface="Arial"/>
                <a:ea typeface="Arial"/>
                <a:cs typeface="Arial"/>
              </a:rPr>
              <a:t>ENKELE VOORBEELDEN </a:t>
            </a:r>
            <a:br>
              <a:rPr sz="3200"/>
            </a:br>
            <a:r>
              <a:rPr lang="nl-BE" sz="1400" b="1" i="0" strike="noStrike" cap="none" spc="0" baseline="0">
                <a:solidFill>
                  <a:srgbClr val="808080"/>
                </a:solidFill>
                <a:effectLst/>
                <a:latin typeface="Arial"/>
                <a:ea typeface="Arial"/>
                <a:cs typeface="Arial"/>
              </a:rPr>
              <a:t>REKENING HOUDEN MET GENDERGELIJKHEID BIJ OVERHEIDSOPDRACHTEN</a:t>
            </a:r>
            <a:br>
              <a:rPr sz="1400"/>
            </a:br>
            <a:endParaRPr lang="fr-BE" sz="1600"/>
          </a:p>
        </p:txBody>
      </p:sp>
      <p:sp>
        <p:nvSpPr>
          <p:cNvPr id="3" name="Tijdelijke aanduiding voor tekst 2">
            <a:extLst>
              <a:ext uri="{FF2B5EF4-FFF2-40B4-BE49-F238E27FC236}">
                <a16:creationId xmlns:a16="http://schemas.microsoft.com/office/drawing/2014/main" id="{274BE14B-0FE4-1166-622D-9699912F1E7C}"/>
              </a:ext>
            </a:extLst>
          </p:cNvPr>
          <p:cNvSpPr>
            <a:spLocks noGrp="1"/>
          </p:cNvSpPr>
          <p:nvPr>
            <p:ph type="body" sz="quarter" idx="10"/>
          </p:nvPr>
        </p:nvSpPr>
        <p:spPr>
          <a:xfrm>
            <a:off x="359532" y="987574"/>
            <a:ext cx="8424936" cy="3456384"/>
          </a:xfrm>
        </p:spPr>
        <p:txBody>
          <a:bodyPr>
            <a:normAutofit/>
          </a:bodyPr>
          <a:lstStyle/>
          <a:p>
            <a:r>
              <a:rPr lang="nl-BE" sz="1200" b="0" i="0" strike="noStrike" cap="none" spc="0" baseline="0" dirty="0">
                <a:solidFill>
                  <a:srgbClr val="000000"/>
                </a:solidFill>
                <a:effectLst/>
                <a:latin typeface="Arial"/>
                <a:ea typeface="Arial"/>
                <a:cs typeface="Arial"/>
                <a:hlinkClick r:id="rId2"/>
              </a:rPr>
              <a:t>bron: Overheidsopdrachten | Instituut voor de gelijkheid van vrouwen en mannen (belgium.be)</a:t>
            </a:r>
            <a:r>
              <a:rPr lang="nl-BE" sz="1200" b="0" i="0" strike="noStrike" cap="none" spc="0" baseline="0" dirty="0">
                <a:solidFill>
                  <a:srgbClr val="000000"/>
                </a:solidFill>
                <a:effectLst/>
                <a:latin typeface="Arial"/>
                <a:ea typeface="Arial"/>
                <a:cs typeface="Arial"/>
              </a:rPr>
              <a:t> </a:t>
            </a:r>
            <a:endParaRPr lang="fr-BE" sz="1400" dirty="0">
              <a:solidFill>
                <a:schemeClr val="tx1"/>
              </a:solidFill>
            </a:endParaRPr>
          </a:p>
        </p:txBody>
      </p:sp>
      <p:graphicFrame>
        <p:nvGraphicFramePr>
          <p:cNvPr id="4" name="Tabel 4">
            <a:extLst>
              <a:ext uri="{FF2B5EF4-FFF2-40B4-BE49-F238E27FC236}">
                <a16:creationId xmlns:a16="http://schemas.microsoft.com/office/drawing/2014/main" id="{26BC33BB-8228-6EA1-675C-763623337174}"/>
              </a:ext>
            </a:extLst>
          </p:cNvPr>
          <p:cNvGraphicFramePr>
            <a:graphicFrameLocks noGrp="1"/>
          </p:cNvGraphicFramePr>
          <p:nvPr>
            <p:extLst>
              <p:ext uri="{D42A27DB-BD31-4B8C-83A1-F6EECF244321}">
                <p14:modId xmlns:p14="http://schemas.microsoft.com/office/powerpoint/2010/main" val="1538175104"/>
              </p:ext>
            </p:extLst>
          </p:nvPr>
        </p:nvGraphicFramePr>
        <p:xfrm>
          <a:off x="467545" y="1707654"/>
          <a:ext cx="8447321" cy="2163737"/>
        </p:xfrm>
        <a:graphic>
          <a:graphicData uri="http://schemas.openxmlformats.org/drawingml/2006/table">
            <a:tbl>
              <a:tblPr firstRow="1" bandRow="1">
                <a:tableStyleId>{5C22544A-7EE6-4342-B048-85BDC9FD1C3A}</a:tableStyleId>
              </a:tblPr>
              <a:tblGrid>
                <a:gridCol w="1656183">
                  <a:extLst>
                    <a:ext uri="{9D8B030D-6E8A-4147-A177-3AD203B41FA5}">
                      <a16:colId xmlns:a16="http://schemas.microsoft.com/office/drawing/2014/main" val="188501737"/>
                    </a:ext>
                  </a:extLst>
                </a:gridCol>
                <a:gridCol w="6791138">
                  <a:extLst>
                    <a:ext uri="{9D8B030D-6E8A-4147-A177-3AD203B41FA5}">
                      <a16:colId xmlns:a16="http://schemas.microsoft.com/office/drawing/2014/main" val="3376259152"/>
                    </a:ext>
                  </a:extLst>
                </a:gridCol>
              </a:tblGrid>
              <a:tr h="1080120">
                <a:tc>
                  <a:txBody>
                    <a:bodyPr/>
                    <a:lstStyle/>
                    <a:p>
                      <a:r>
                        <a:rPr lang="nl-BE" sz="1400" b="1" i="0" strike="noStrike" cap="none" spc="0" baseline="0">
                          <a:solidFill>
                            <a:srgbClr val="FFFFFF"/>
                          </a:solidFill>
                          <a:effectLst/>
                          <a:latin typeface="Arial"/>
                          <a:ea typeface="Arial"/>
                          <a:cs typeface="Arial"/>
                        </a:rPr>
                        <a:t>Gunningscriteria</a:t>
                      </a:r>
                      <a:endParaRPr lang="fr-BE" sz="1400">
                        <a:latin typeface="Arial" pitchFamily="34" charset="0"/>
                        <a:cs typeface="Arial" pitchFamily="34" charset="0"/>
                      </a:endParaRPr>
                    </a:p>
                  </a:txBody>
                  <a:tcPr/>
                </a:tc>
                <a:tc>
                  <a:txBody>
                    <a:bodyPr/>
                    <a:lstStyle/>
                    <a:p>
                      <a:r>
                        <a:rPr lang="nl-BE" sz="1400" b="0" i="0" strike="noStrike" cap="none" spc="0" baseline="0">
                          <a:solidFill>
                            <a:srgbClr val="FFFFFF"/>
                          </a:solidFill>
                          <a:effectLst/>
                          <a:latin typeface="Arial"/>
                          <a:ea typeface="Arial"/>
                          <a:cs typeface="Arial"/>
                        </a:rPr>
                        <a:t>Elementen met betrekking tot de aanwezigheid van vrouwen en mannen in het team dat de opdracht zal uitvoeren kunnen in de gunningscriteria worden opgenomen.</a:t>
                      </a:r>
                      <a:endParaRPr lang="fr-BE" sz="1400">
                        <a:latin typeface="Arial" pitchFamily="34" charset="0"/>
                        <a:cs typeface="Arial" pitchFamily="34" charset="0"/>
                      </a:endParaRPr>
                    </a:p>
                  </a:txBody>
                  <a:tcPr/>
                </a:tc>
                <a:extLst>
                  <a:ext uri="{0D108BD9-81ED-4DB2-BD59-A6C34878D82A}">
                    <a16:rowId xmlns:a16="http://schemas.microsoft.com/office/drawing/2014/main" val="2608923616"/>
                  </a:ext>
                </a:extLst>
              </a:tr>
              <a:tr h="1083617">
                <a:tc>
                  <a:txBody>
                    <a:bodyPr/>
                    <a:lstStyle/>
                    <a:p>
                      <a:r>
                        <a:rPr lang="nl-BE" sz="1400" b="1" i="0" strike="noStrike" cap="none" spc="0" baseline="0">
                          <a:solidFill>
                            <a:srgbClr val="000000"/>
                          </a:solidFill>
                          <a:effectLst/>
                          <a:latin typeface="Arial"/>
                          <a:ea typeface="Arial"/>
                          <a:cs typeface="Arial"/>
                        </a:rPr>
                        <a:t>Uitvoeringsvoorwaarden</a:t>
                      </a:r>
                      <a:endParaRPr lang="fr-BE" sz="1400">
                        <a:latin typeface="Arial" pitchFamily="34" charset="0"/>
                        <a:cs typeface="Arial" pitchFamily="34" charset="0"/>
                      </a:endParaRPr>
                    </a:p>
                  </a:txBody>
                  <a:tcPr/>
                </a:tc>
                <a:tc>
                  <a:txBody>
                    <a:bodyPr/>
                    <a:lstStyle/>
                    <a:p>
                      <a:r>
                        <a:rPr lang="nl-BE" sz="1400" b="0" i="0" strike="noStrike" cap="none" spc="0" baseline="0">
                          <a:solidFill>
                            <a:srgbClr val="000000"/>
                          </a:solidFill>
                          <a:effectLst/>
                          <a:latin typeface="Arial"/>
                          <a:ea typeface="Arial"/>
                          <a:cs typeface="Arial"/>
                        </a:rPr>
                        <a:t>In de uitvoeringsvoorwaarden kan worden gevraagd dat gendergelijkheid wordt bevorderd, bijvoorbeeld bij het samenstellen van het team, raadplegingen of het organiseren van evenementen.</a:t>
                      </a:r>
                      <a:endParaRPr lang="fr-BE" sz="1400">
                        <a:latin typeface="Arial" pitchFamily="34" charset="0"/>
                        <a:cs typeface="Arial" pitchFamily="34" charset="0"/>
                      </a:endParaRPr>
                    </a:p>
                  </a:txBody>
                  <a:tcPr/>
                </a:tc>
                <a:extLst>
                  <a:ext uri="{0D108BD9-81ED-4DB2-BD59-A6C34878D82A}">
                    <a16:rowId xmlns:a16="http://schemas.microsoft.com/office/drawing/2014/main" val="193950465"/>
                  </a:ext>
                </a:extLst>
              </a:tr>
            </a:tbl>
          </a:graphicData>
        </a:graphic>
      </p:graphicFrame>
    </p:spTree>
    <p:extLst>
      <p:ext uri="{BB962C8B-B14F-4D97-AF65-F5344CB8AC3E}">
        <p14:creationId xmlns:p14="http://schemas.microsoft.com/office/powerpoint/2010/main" val="384586917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C113A3-0094-75D9-9B1F-A5597091AD83}"/>
              </a:ext>
            </a:extLst>
          </p:cNvPr>
          <p:cNvSpPr>
            <a:spLocks noGrp="1"/>
          </p:cNvSpPr>
          <p:nvPr>
            <p:ph type="title"/>
          </p:nvPr>
        </p:nvSpPr>
        <p:spPr/>
        <p:txBody>
          <a:bodyPr>
            <a:normAutofit fontScale="90000"/>
          </a:bodyPr>
          <a:lstStyle/>
          <a:p>
            <a:r>
              <a:rPr lang="nl-BE" sz="2400" b="1" i="0" strike="noStrike" cap="none" spc="0" baseline="0" dirty="0">
                <a:solidFill>
                  <a:srgbClr val="808080"/>
                </a:solidFill>
                <a:effectLst/>
                <a:latin typeface="Arial"/>
                <a:ea typeface="Arial"/>
                <a:cs typeface="Arial"/>
              </a:rPr>
              <a:t>ENKELE CONCRETE VOORBEELDEN</a:t>
            </a:r>
            <a:br>
              <a:rPr lang="nl-BE" sz="2400" b="1" i="0" strike="noStrike" cap="none" spc="0" baseline="0" dirty="0">
                <a:solidFill>
                  <a:srgbClr val="808080"/>
                </a:solidFill>
                <a:effectLst/>
                <a:latin typeface="Arial"/>
                <a:ea typeface="Arial"/>
                <a:cs typeface="Arial"/>
              </a:rPr>
            </a:br>
            <a:r>
              <a:rPr lang="nl-BE" sz="2400" b="1" i="0" strike="noStrike" cap="none" spc="0" baseline="0" dirty="0">
                <a:solidFill>
                  <a:srgbClr val="808080"/>
                </a:solidFill>
                <a:effectLst/>
                <a:latin typeface="Arial"/>
                <a:ea typeface="Arial"/>
                <a:cs typeface="Arial"/>
              </a:rPr>
              <a:t>Hoe gender integreren in de projecten (</a:t>
            </a:r>
            <a:r>
              <a:rPr lang="nl-BE" sz="2400" b="1" i="0" strike="noStrike" cap="none" spc="0" baseline="0" dirty="0" err="1">
                <a:solidFill>
                  <a:srgbClr val="808080"/>
                </a:solidFill>
                <a:effectLst/>
                <a:latin typeface="Arial"/>
                <a:ea typeface="Arial"/>
                <a:cs typeface="Arial"/>
              </a:rPr>
              <a:t>KMO’s</a:t>
            </a:r>
            <a:r>
              <a:rPr lang="nl-BE" sz="2400" b="1" i="0" strike="noStrike" cap="none" spc="0" baseline="0" dirty="0">
                <a:solidFill>
                  <a:srgbClr val="808080"/>
                </a:solidFill>
                <a:effectLst/>
                <a:latin typeface="Arial"/>
                <a:ea typeface="Arial"/>
                <a:cs typeface="Arial"/>
              </a:rPr>
              <a:t>)</a:t>
            </a:r>
            <a:br>
              <a:rPr lang="nl-BE" sz="2400" b="1" i="0" strike="noStrike" cap="none" spc="0" baseline="0" dirty="0">
                <a:solidFill>
                  <a:srgbClr val="808080"/>
                </a:solidFill>
                <a:effectLst/>
                <a:latin typeface="Arial"/>
                <a:ea typeface="Arial"/>
                <a:cs typeface="Arial"/>
              </a:rPr>
            </a:br>
            <a:endParaRPr lang="fr-BE" dirty="0"/>
          </a:p>
        </p:txBody>
      </p:sp>
      <p:sp>
        <p:nvSpPr>
          <p:cNvPr id="3" name="Tijdelijke aanduiding voor tekst 2">
            <a:extLst>
              <a:ext uri="{FF2B5EF4-FFF2-40B4-BE49-F238E27FC236}">
                <a16:creationId xmlns:a16="http://schemas.microsoft.com/office/drawing/2014/main" id="{D9F505A9-EAE3-AFA3-D55B-28A783875F4C}"/>
              </a:ext>
            </a:extLst>
          </p:cNvPr>
          <p:cNvSpPr>
            <a:spLocks noGrp="1"/>
          </p:cNvSpPr>
          <p:nvPr>
            <p:ph type="body" sz="quarter" idx="10"/>
          </p:nvPr>
        </p:nvSpPr>
        <p:spPr/>
        <p:txBody>
          <a:bodyPr>
            <a:normAutofit/>
          </a:bodyPr>
          <a:lstStyle/>
          <a:p>
            <a:pPr marL="342900" indent="-342900">
              <a:buFontTx/>
              <a:buChar char="-"/>
            </a:pPr>
            <a:r>
              <a:rPr lang="nl-NL" sz="1400" dirty="0">
                <a:solidFill>
                  <a:schemeClr val="tx1"/>
                </a:solidFill>
              </a:rPr>
              <a:t>Aandacht voor genderbudgeting. Financieren van zowel mannelijke als vrouwelijke ondernemers of gemengde teams. </a:t>
            </a:r>
          </a:p>
          <a:p>
            <a:pPr marL="342900" indent="-342900">
              <a:buFontTx/>
              <a:buChar char="-"/>
            </a:pPr>
            <a:r>
              <a:rPr lang="nl-NL" sz="1400" dirty="0">
                <a:solidFill>
                  <a:schemeClr val="tx1"/>
                </a:solidFill>
              </a:rPr>
              <a:t>Denk ook aan mannen en vrouwen als begunstigden, consumenten, gebruikers van de goederen en diensten die deze bedrijven aanbieden; op welk doelpubliek zijn de gefinancierde projecten gericht? </a:t>
            </a:r>
          </a:p>
          <a:p>
            <a:pPr marL="342900" indent="-342900">
              <a:buFontTx/>
              <a:buChar char="-"/>
            </a:pPr>
            <a:r>
              <a:rPr lang="nl-NL" sz="1400" dirty="0">
                <a:solidFill>
                  <a:schemeClr val="tx1"/>
                </a:solidFill>
              </a:rPr>
              <a:t>Denk na over selectie- en analysecriteria die rekening houden met de realiteit van vrouwelijk ondernemerschap, </a:t>
            </a:r>
          </a:p>
          <a:p>
            <a:pPr marL="342900" indent="-342900">
              <a:buFontTx/>
              <a:buChar char="-"/>
            </a:pPr>
            <a:r>
              <a:rPr lang="nl-NL" sz="1400" dirty="0">
                <a:solidFill>
                  <a:schemeClr val="tx1"/>
                </a:solidFill>
              </a:rPr>
              <a:t>Let op de integratie van het genderaspect in alle fasen van het project. </a:t>
            </a:r>
            <a:endParaRPr lang="fr-BE" sz="1400" dirty="0">
              <a:solidFill>
                <a:schemeClr val="tx1"/>
              </a:solidFill>
            </a:endParaRPr>
          </a:p>
        </p:txBody>
      </p:sp>
    </p:spTree>
    <p:extLst>
      <p:ext uri="{BB962C8B-B14F-4D97-AF65-F5344CB8AC3E}">
        <p14:creationId xmlns:p14="http://schemas.microsoft.com/office/powerpoint/2010/main" val="176227068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sz="2000" dirty="0"/>
            </a:br>
            <a:r>
              <a:rPr lang="nl-BE" sz="2000" b="1" i="0" strike="noStrike" cap="none" spc="0" baseline="0" dirty="0">
                <a:solidFill>
                  <a:srgbClr val="808080"/>
                </a:solidFill>
                <a:effectLst/>
                <a:latin typeface="Arial"/>
                <a:ea typeface="Arial"/>
                <a:cs typeface="Arial"/>
              </a:rPr>
              <a:t>ENKELE CONCRETE VOORBEELDEN </a:t>
            </a:r>
            <a:br>
              <a:rPr sz="2000" dirty="0"/>
            </a:br>
            <a:r>
              <a:rPr lang="nl-BE" sz="1300" b="1" i="0" strike="noStrike" cap="none" spc="0" baseline="0" dirty="0">
                <a:solidFill>
                  <a:srgbClr val="808080"/>
                </a:solidFill>
                <a:effectLst/>
                <a:latin typeface="Arial"/>
                <a:ea typeface="Arial"/>
                <a:cs typeface="Arial"/>
              </a:rPr>
              <a:t>GENDERGELIJKHEID OP HET VLAK VAN AANWERVING, BEZOLDIGING, WERKPOSTEN, WERKTIJD, …</a:t>
            </a:r>
            <a:br>
              <a:rPr sz="2200" dirty="0"/>
            </a:br>
            <a:endParaRPr lang="fr-BE" dirty="0"/>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a:xfrm>
            <a:off x="395536" y="987574"/>
            <a:ext cx="8388932" cy="3600400"/>
          </a:xfrm>
        </p:spPr>
        <p:txBody>
          <a:bodyPr>
            <a:noAutofit/>
          </a:bodyPr>
          <a:lstStyle/>
          <a:p>
            <a:pPr marL="285750" indent="-285750">
              <a:buFontTx/>
              <a:buChar char="-"/>
            </a:pPr>
            <a:r>
              <a:rPr lang="nl-BE" sz="1400" b="0" i="0" strike="noStrike" cap="none" spc="0" baseline="0">
                <a:solidFill>
                  <a:srgbClr val="000000"/>
                </a:solidFill>
                <a:effectLst/>
                <a:latin typeface="Arial"/>
                <a:ea typeface="Arial"/>
                <a:cs typeface="Arial"/>
              </a:rPr>
              <a:t>Streven naar pariteit tussen vrouwen en mannen in de hele organisatie, en meer specifiek in functies met verantwoordelijkheid</a:t>
            </a:r>
            <a:endParaRPr lang="nl-BE" sz="1400">
              <a:solidFill>
                <a:schemeClr val="tx1"/>
              </a:solidFill>
            </a:endParaRPr>
          </a:p>
          <a:p>
            <a:pPr marL="285750" indent="-285750">
              <a:buFontTx/>
              <a:buChar char="-"/>
            </a:pPr>
            <a:r>
              <a:rPr lang="nl-BE" sz="1400" b="0" i="0" strike="noStrike" cap="none" spc="0" baseline="0">
                <a:solidFill>
                  <a:srgbClr val="000000"/>
                </a:solidFill>
                <a:effectLst/>
                <a:latin typeface="Arial"/>
                <a:ea typeface="Arial"/>
                <a:cs typeface="Arial"/>
              </a:rPr>
              <a:t>Publicatie van vacatures op verschillende platformen om de toegang tot informatie voor kandidaat-werknemers te garanderen</a:t>
            </a:r>
            <a:endParaRPr lang="nl-BE" sz="1400">
              <a:solidFill>
                <a:schemeClr val="tx1"/>
              </a:solidFill>
            </a:endParaRPr>
          </a:p>
          <a:p>
            <a:pPr marL="285750" indent="-285750">
              <a:buFontTx/>
              <a:buChar char="-"/>
            </a:pPr>
            <a:r>
              <a:rPr lang="nl-BE" sz="1400" b="0" i="0" strike="noStrike" cap="none" spc="0" baseline="0">
                <a:solidFill>
                  <a:srgbClr val="000000"/>
                </a:solidFill>
                <a:effectLst/>
                <a:latin typeface="Arial"/>
                <a:ea typeface="Arial"/>
                <a:cs typeface="Arial"/>
              </a:rPr>
              <a:t>Aanwervingsproces gezamenlijk beheerd door minstens 2 personen met als doel een minimum aan heterogeniteit (mannen en vrouwen, verschillende kwalificaties, enz.) te garanderen.</a:t>
            </a:r>
          </a:p>
          <a:p>
            <a:pPr marL="285750" indent="-285750">
              <a:buFontTx/>
              <a:buChar char="-"/>
            </a:pPr>
            <a:r>
              <a:rPr lang="nl-BE" sz="1400" b="0" i="0" strike="noStrike" cap="none" spc="0" baseline="0">
                <a:solidFill>
                  <a:srgbClr val="000000"/>
                </a:solidFill>
                <a:effectLst/>
                <a:latin typeface="Arial"/>
                <a:ea typeface="Arial"/>
                <a:cs typeface="Arial"/>
              </a:rPr>
              <a:t>Aanwerving op basis van competenties in plaats van diploma’s en erkenning van eerdere werkervaring</a:t>
            </a:r>
          </a:p>
          <a:p>
            <a:pPr marL="285750" indent="-285750">
              <a:buFontTx/>
              <a:buChar char="-"/>
            </a:pPr>
            <a:r>
              <a:rPr lang="nl-BE" sz="1400" b="0" i="0" strike="noStrike" cap="none" spc="0" baseline="0">
                <a:solidFill>
                  <a:srgbClr val="000000"/>
                </a:solidFill>
                <a:effectLst/>
                <a:latin typeface="Arial"/>
                <a:ea typeface="Arial"/>
                <a:cs typeface="Arial"/>
              </a:rPr>
              <a:t>Flexibele werktijden om jonge ouders en personen met gezinsverantwoordelijkheden toegang tot werk te bieden</a:t>
            </a:r>
          </a:p>
          <a:p>
            <a:pPr marL="285750" indent="-285750">
              <a:buFontTx/>
              <a:buChar char="-"/>
            </a:pPr>
            <a:r>
              <a:rPr lang="nl-BE" sz="1400" b="0" i="0" strike="noStrike" cap="none" spc="0" baseline="0">
                <a:solidFill>
                  <a:srgbClr val="000000"/>
                </a:solidFill>
                <a:effectLst/>
                <a:latin typeface="Arial"/>
                <a:ea typeface="Arial"/>
                <a:cs typeface="Arial"/>
              </a:rPr>
              <a:t>Implementatie van een beleid voor gelijke verloning</a:t>
            </a:r>
          </a:p>
          <a:p>
            <a:pPr marL="285750" indent="-285750">
              <a:buFontTx/>
              <a:buChar char="-"/>
            </a:pPr>
            <a:r>
              <a:rPr lang="nl-BE" sz="1400" b="0" i="0" strike="noStrike" cap="none" spc="0" baseline="0">
                <a:solidFill>
                  <a:srgbClr val="000000"/>
                </a:solidFill>
                <a:effectLst/>
                <a:latin typeface="Arial"/>
                <a:ea typeface="Arial"/>
                <a:cs typeface="Arial"/>
              </a:rPr>
              <a:t>Voortdurende bijscholingen die voor iedereen toegankelijk zijn</a:t>
            </a:r>
          </a:p>
        </p:txBody>
      </p:sp>
    </p:spTree>
    <p:extLst>
      <p:ext uri="{BB962C8B-B14F-4D97-AF65-F5344CB8AC3E}">
        <p14:creationId xmlns:p14="http://schemas.microsoft.com/office/powerpoint/2010/main" val="326664898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DF7771-63F5-9673-6FD9-723F0D7B68C3}"/>
              </a:ext>
            </a:extLst>
          </p:cNvPr>
          <p:cNvSpPr>
            <a:spLocks noGrp="1"/>
          </p:cNvSpPr>
          <p:nvPr>
            <p:ph type="title"/>
          </p:nvPr>
        </p:nvSpPr>
        <p:spPr/>
        <p:txBody>
          <a:bodyPr>
            <a:normAutofit fontScale="90000"/>
          </a:bodyPr>
          <a:lstStyle/>
          <a:p>
            <a:r>
              <a:rPr lang="nl-BE" sz="2000" b="1" i="0" strike="noStrike" cap="none" spc="0" baseline="0" dirty="0">
                <a:solidFill>
                  <a:srgbClr val="808080"/>
                </a:solidFill>
                <a:effectLst/>
                <a:latin typeface="Arial"/>
                <a:ea typeface="Arial"/>
                <a:cs typeface="Arial"/>
              </a:rPr>
              <a:t>ENKELE CONCRETE VOORBEELDEN </a:t>
            </a:r>
            <a:br>
              <a:rPr sz="3600" dirty="0"/>
            </a:br>
            <a:r>
              <a:rPr lang="nl-BE" sz="1600" b="1" i="0" strike="noStrike" cap="none" spc="0" baseline="0" dirty="0">
                <a:solidFill>
                  <a:srgbClr val="808080"/>
                </a:solidFill>
                <a:effectLst/>
                <a:latin typeface="Arial"/>
                <a:ea typeface="Arial"/>
                <a:cs typeface="Arial"/>
              </a:rPr>
              <a:t>GENDERGELIJKHEID – NEUTRALE/TOEGANKELIJKE COMMUNICATIE</a:t>
            </a:r>
            <a:endParaRPr lang="fr-BE" sz="1800" dirty="0"/>
          </a:p>
        </p:txBody>
      </p:sp>
      <p:sp>
        <p:nvSpPr>
          <p:cNvPr id="3" name="Tijdelijke aanduiding voor tekst 2">
            <a:extLst>
              <a:ext uri="{FF2B5EF4-FFF2-40B4-BE49-F238E27FC236}">
                <a16:creationId xmlns:a16="http://schemas.microsoft.com/office/drawing/2014/main" id="{288D6570-88A4-AB45-B1AA-5698937D57EB}"/>
              </a:ext>
            </a:extLst>
          </p:cNvPr>
          <p:cNvSpPr>
            <a:spLocks noGrp="1"/>
          </p:cNvSpPr>
          <p:nvPr>
            <p:ph type="body" sz="quarter" idx="10"/>
          </p:nvPr>
        </p:nvSpPr>
        <p:spPr/>
        <p:txBody>
          <a:bodyPr>
            <a:normAutofit/>
          </a:bodyPr>
          <a:lstStyle/>
          <a:p>
            <a:r>
              <a:rPr lang="nl-BE" sz="1400" b="0" i="0" strike="noStrike" cap="none" spc="0" baseline="0" dirty="0">
                <a:solidFill>
                  <a:srgbClr val="000000"/>
                </a:solidFill>
                <a:effectLst/>
                <a:latin typeface="Arial"/>
                <a:ea typeface="Arial"/>
                <a:cs typeface="Arial"/>
              </a:rPr>
              <a:t>Communicatie die zowel op vrouwen als op mannen gericht is en een neutraal taalgebruik met: </a:t>
            </a:r>
          </a:p>
          <a:p>
            <a:endParaRPr lang="nl-BE" sz="1400" dirty="0">
              <a:solidFill>
                <a:schemeClr val="tx1"/>
              </a:solidFill>
            </a:endParaRPr>
          </a:p>
          <a:p>
            <a:pPr marL="342900" indent="-342900">
              <a:buFontTx/>
              <a:buChar char="-"/>
            </a:pPr>
            <a:r>
              <a:rPr lang="nl-BE" sz="1400" b="0" i="0" strike="noStrike" cap="none" spc="0" baseline="0" dirty="0">
                <a:solidFill>
                  <a:srgbClr val="000000"/>
                </a:solidFill>
                <a:effectLst/>
                <a:latin typeface="Arial"/>
                <a:ea typeface="Arial"/>
                <a:cs typeface="Arial"/>
              </a:rPr>
              <a:t>Genderneutrale termen (projectbeheerders, verantwoordelijken, enz.)</a:t>
            </a:r>
          </a:p>
          <a:p>
            <a:pPr marL="342900" indent="-342900">
              <a:buFontTx/>
              <a:buChar char="-"/>
            </a:pPr>
            <a:r>
              <a:rPr lang="nl-BE" sz="1400" b="0" i="0" strike="noStrike" cap="none" spc="0" baseline="0" dirty="0">
                <a:solidFill>
                  <a:srgbClr val="000000"/>
                </a:solidFill>
                <a:effectLst/>
                <a:latin typeface="Arial"/>
                <a:ea typeface="Arial"/>
                <a:cs typeface="Arial"/>
              </a:rPr>
              <a:t>Collectieve termen (de leden van het bureau, het publiek, de personen, enz.)</a:t>
            </a:r>
          </a:p>
          <a:p>
            <a:pPr marL="342900" indent="-342900">
              <a:buFontTx/>
              <a:buChar char="-"/>
            </a:pPr>
            <a:r>
              <a:rPr lang="nl-BE" sz="1400" b="0" i="0" strike="noStrike" cap="none" spc="0" baseline="0" dirty="0">
                <a:solidFill>
                  <a:srgbClr val="000000"/>
                </a:solidFill>
                <a:effectLst/>
                <a:latin typeface="Arial"/>
                <a:ea typeface="Arial"/>
                <a:cs typeface="Arial"/>
              </a:rPr>
              <a:t>Mannelijke en vrouwelijke vormen voor beroepen</a:t>
            </a:r>
          </a:p>
          <a:p>
            <a:pPr marL="342900" indent="-342900">
              <a:buFontTx/>
              <a:buChar char="-"/>
            </a:pPr>
            <a:r>
              <a:rPr lang="nl-BE" sz="1400" b="0" i="0" strike="noStrike" cap="none" spc="0" baseline="0" dirty="0">
                <a:solidFill>
                  <a:srgbClr val="000000"/>
                </a:solidFill>
                <a:effectLst/>
                <a:latin typeface="Arial"/>
                <a:ea typeface="Arial"/>
                <a:cs typeface="Arial"/>
              </a:rPr>
              <a:t>Afbeeldingen en </a:t>
            </a:r>
            <a:r>
              <a:rPr lang="nl-BE" sz="1400" b="0" i="0" strike="noStrike" cap="none" spc="0" baseline="0" dirty="0" err="1">
                <a:solidFill>
                  <a:srgbClr val="000000"/>
                </a:solidFill>
                <a:effectLst/>
                <a:latin typeface="Arial"/>
                <a:ea typeface="Arial"/>
                <a:cs typeface="Arial"/>
              </a:rPr>
              <a:t>visuals</a:t>
            </a:r>
            <a:r>
              <a:rPr lang="nl-BE" sz="1400" b="0" i="0" strike="noStrike" cap="none" spc="0" baseline="0" dirty="0">
                <a:solidFill>
                  <a:srgbClr val="000000"/>
                </a:solidFill>
                <a:effectLst/>
                <a:latin typeface="Arial"/>
                <a:ea typeface="Arial"/>
                <a:cs typeface="Arial"/>
              </a:rPr>
              <a:t> die de diversiteit van de samenleving weerspiegelen</a:t>
            </a:r>
            <a:endParaRPr lang="nl-BE" sz="1400" dirty="0">
              <a:solidFill>
                <a:schemeClr val="tx1"/>
              </a:solidFill>
            </a:endParaRPr>
          </a:p>
          <a:p>
            <a:pPr marL="342900" indent="-342900">
              <a:buFontTx/>
              <a:buChar char="-"/>
            </a:pPr>
            <a:r>
              <a:rPr lang="nl-BE" sz="1400" b="0" i="0" strike="noStrike" cap="none" spc="0" baseline="0" dirty="0">
                <a:solidFill>
                  <a:srgbClr val="000000"/>
                </a:solidFill>
                <a:effectLst/>
                <a:latin typeface="Arial"/>
                <a:ea typeface="Arial"/>
                <a:cs typeface="Arial"/>
              </a:rPr>
              <a:t>Woordenschat die toegankelijk is voor een breder publiek bij openbare activiteiten </a:t>
            </a:r>
          </a:p>
          <a:p>
            <a:r>
              <a:rPr lang="nl-BE" sz="1400" b="0" i="0" strike="noStrike" cap="none" spc="0" baseline="0" dirty="0">
                <a:solidFill>
                  <a:srgbClr val="000000"/>
                </a:solidFill>
                <a:effectLst/>
                <a:latin typeface="Arial"/>
                <a:ea typeface="Arial"/>
                <a:cs typeface="Arial"/>
              </a:rPr>
              <a:t>(Bron: halfjaarlijks verslag “</a:t>
            </a:r>
            <a:r>
              <a:rPr lang="nl-BE" sz="1400" b="0" i="0" strike="noStrike" cap="none" spc="0" baseline="0" dirty="0" err="1">
                <a:solidFill>
                  <a:srgbClr val="000000"/>
                </a:solidFill>
                <a:effectLst/>
                <a:latin typeface="Arial"/>
                <a:ea typeface="Arial"/>
                <a:cs typeface="Arial"/>
              </a:rPr>
              <a:t>Metrolab</a:t>
            </a:r>
            <a:r>
              <a:rPr lang="nl-BE" sz="1400" b="0" i="0" strike="noStrike" cap="none" spc="0" baseline="0" dirty="0">
                <a:solidFill>
                  <a:srgbClr val="000000"/>
                </a:solidFill>
                <a:effectLst/>
                <a:latin typeface="Arial"/>
                <a:ea typeface="Arial"/>
                <a:cs typeface="Arial"/>
              </a:rPr>
              <a:t>”)</a:t>
            </a:r>
            <a:endParaRPr lang="fr-BE" sz="1400" dirty="0">
              <a:solidFill>
                <a:schemeClr val="tx1"/>
              </a:solidFill>
            </a:endParaRPr>
          </a:p>
        </p:txBody>
      </p:sp>
    </p:spTree>
    <p:extLst>
      <p:ext uri="{BB962C8B-B14F-4D97-AF65-F5344CB8AC3E}">
        <p14:creationId xmlns:p14="http://schemas.microsoft.com/office/powerpoint/2010/main" val="36660646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88532-86D1-BFD7-49A5-21FB63F0B9CC}"/>
              </a:ext>
            </a:extLst>
          </p:cNvPr>
          <p:cNvSpPr>
            <a:spLocks noGrp="1"/>
          </p:cNvSpPr>
          <p:nvPr>
            <p:ph type="title"/>
          </p:nvPr>
        </p:nvSpPr>
        <p:spPr/>
        <p:txBody>
          <a:bodyPr>
            <a:normAutofit fontScale="90000"/>
          </a:bodyPr>
          <a:lstStyle/>
          <a:p>
            <a:br>
              <a:rPr sz="2000"/>
            </a:br>
            <a:r>
              <a:rPr lang="nl-BE" sz="2000" b="1" i="0" strike="noStrike" cap="none" spc="0" baseline="0">
                <a:solidFill>
                  <a:srgbClr val="808080"/>
                </a:solidFill>
                <a:effectLst/>
                <a:latin typeface="Arial"/>
                <a:ea typeface="Arial"/>
                <a:cs typeface="Arial"/>
              </a:rPr>
              <a:t>ENKELE CONCRETE VOORBEELDEN</a:t>
            </a:r>
            <a:br>
              <a:rPr sz="2000"/>
            </a:br>
            <a:r>
              <a:rPr lang="nl-BE" sz="1400" b="1" i="0" strike="noStrike" cap="none" spc="0" baseline="0">
                <a:solidFill>
                  <a:srgbClr val="808080"/>
                </a:solidFill>
                <a:effectLst/>
                <a:latin typeface="Arial"/>
                <a:ea typeface="Arial"/>
                <a:cs typeface="Arial"/>
              </a:rPr>
              <a:t>GENDER</a:t>
            </a:r>
            <a:r>
              <a:rPr lang="nl-BE" sz="2000" b="1" i="0" strike="noStrike" cap="none" spc="0" baseline="0">
                <a:solidFill>
                  <a:srgbClr val="808080"/>
                </a:solidFill>
                <a:effectLst/>
                <a:latin typeface="Arial"/>
                <a:ea typeface="Arial"/>
                <a:cs typeface="Arial"/>
              </a:rPr>
              <a:t> </a:t>
            </a:r>
            <a:br>
              <a:rPr sz="2200"/>
            </a:br>
            <a:endParaRPr lang="fr-BE"/>
          </a:p>
        </p:txBody>
      </p:sp>
      <p:sp>
        <p:nvSpPr>
          <p:cNvPr id="3" name="Tijdelijke aanduiding voor tekst 2">
            <a:extLst>
              <a:ext uri="{FF2B5EF4-FFF2-40B4-BE49-F238E27FC236}">
                <a16:creationId xmlns:a16="http://schemas.microsoft.com/office/drawing/2014/main" id="{65E885F6-8EE5-F975-EEA2-E7390C9EB8AA}"/>
              </a:ext>
            </a:extLst>
          </p:cNvPr>
          <p:cNvSpPr>
            <a:spLocks noGrp="1"/>
          </p:cNvSpPr>
          <p:nvPr>
            <p:ph type="body" sz="quarter" idx="10"/>
          </p:nvPr>
        </p:nvSpPr>
        <p:spPr/>
        <p:txBody>
          <a:bodyPr>
            <a:normAutofit/>
          </a:bodyPr>
          <a:lstStyle/>
          <a:p>
            <a:r>
              <a:rPr lang="nl-BE" sz="1400" b="0" i="0" strike="noStrike" cap="none" spc="0" baseline="0" dirty="0">
                <a:solidFill>
                  <a:srgbClr val="000000"/>
                </a:solidFill>
                <a:effectLst/>
                <a:latin typeface="Arial"/>
                <a:ea typeface="Arial"/>
                <a:cs typeface="Arial"/>
              </a:rPr>
              <a:t>Gemengde teams: </a:t>
            </a:r>
          </a:p>
          <a:p>
            <a:r>
              <a:rPr lang="nl-BE" sz="1400" b="0" i="0" strike="noStrike" cap="none" spc="0" baseline="0" dirty="0">
                <a:solidFill>
                  <a:srgbClr val="000000"/>
                </a:solidFill>
                <a:effectLst/>
                <a:latin typeface="Arial"/>
                <a:ea typeface="Arial"/>
                <a:cs typeface="Arial"/>
              </a:rPr>
              <a:t>De teams van Zinneke en van het EFRO-project zijn samengesteld met bijzondere aandacht voor diversiteit. </a:t>
            </a:r>
          </a:p>
          <a:p>
            <a:r>
              <a:rPr lang="nl-BE" sz="1400" b="0" i="0" strike="noStrike" cap="none" spc="0" baseline="0" dirty="0">
                <a:solidFill>
                  <a:srgbClr val="000000"/>
                </a:solidFill>
                <a:effectLst/>
                <a:latin typeface="Arial"/>
                <a:ea typeface="Arial"/>
                <a:cs typeface="Arial"/>
              </a:rPr>
              <a:t>Tijdens het project bestond het Zinneketeam uit zes vrouwen en zes mannen, voor het EFRO-project versterkt met een vrouw die de projectcoördinatie op zich nam. </a:t>
            </a:r>
          </a:p>
          <a:p>
            <a:r>
              <a:rPr lang="nl-BE" sz="1400" b="0" i="0" strike="noStrike" cap="none" spc="0" baseline="0" dirty="0">
                <a:solidFill>
                  <a:srgbClr val="000000"/>
                </a:solidFill>
                <a:effectLst/>
                <a:latin typeface="Arial"/>
                <a:ea typeface="Arial"/>
                <a:cs typeface="Arial"/>
              </a:rPr>
              <a:t>Bovendien bestaat het team uit mensen met zeer uiteenlopende leeftijden, sociale profielen, moedertalen, competenties, knowhow en ervaring. </a:t>
            </a:r>
            <a:br>
              <a:rPr sz="1400" dirty="0"/>
            </a:br>
            <a:endParaRPr lang="fr-FR" sz="1400" dirty="0">
              <a:solidFill>
                <a:schemeClr val="tx1"/>
              </a:solidFill>
            </a:endParaRPr>
          </a:p>
          <a:p>
            <a:r>
              <a:rPr lang="nl-BE" sz="1400" b="0" i="0" strike="noStrike" cap="none" spc="0" baseline="0" dirty="0">
                <a:solidFill>
                  <a:srgbClr val="000000"/>
                </a:solidFill>
                <a:effectLst/>
                <a:latin typeface="Arial"/>
                <a:ea typeface="Arial"/>
                <a:cs typeface="Arial"/>
              </a:rPr>
              <a:t>(Bron: halfjaarlijks verslag “Zinneke”)</a:t>
            </a:r>
            <a:endParaRPr lang="fr-BE" sz="1400" b="1" dirty="0">
              <a:solidFill>
                <a:schemeClr val="tx1"/>
              </a:solidFill>
              <a:effectLst/>
              <a:ea typeface="Times New Roman" panose="02020603050405020304" pitchFamily="18" charset="0"/>
            </a:endParaRPr>
          </a:p>
          <a:p>
            <a:endParaRPr lang="fr-BE" sz="1400" dirty="0"/>
          </a:p>
        </p:txBody>
      </p:sp>
    </p:spTree>
    <p:extLst>
      <p:ext uri="{BB962C8B-B14F-4D97-AF65-F5344CB8AC3E}">
        <p14:creationId xmlns:p14="http://schemas.microsoft.com/office/powerpoint/2010/main" val="261726591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1313B-B751-B5A9-E5B2-D72EC1FC9B3E}"/>
              </a:ext>
            </a:extLst>
          </p:cNvPr>
          <p:cNvSpPr>
            <a:spLocks noGrp="1"/>
          </p:cNvSpPr>
          <p:nvPr>
            <p:ph type="title"/>
          </p:nvPr>
        </p:nvSpPr>
        <p:spPr/>
        <p:txBody>
          <a:bodyPr>
            <a:noAutofit/>
          </a:bodyPr>
          <a:lstStyle/>
          <a:p>
            <a:r>
              <a:rPr lang="nl-BE" sz="2000" b="1" i="0" strike="noStrike" cap="none" spc="0" baseline="0">
                <a:solidFill>
                  <a:srgbClr val="808080"/>
                </a:solidFill>
                <a:effectLst/>
                <a:latin typeface="Arial"/>
                <a:ea typeface="Arial"/>
                <a:cs typeface="Arial"/>
              </a:rPr>
              <a:t>ENKELE CONCRETE VOORBEELDEN</a:t>
            </a:r>
            <a:br>
              <a:rPr sz="2000"/>
            </a:br>
            <a:endParaRPr lang="fr-BE" sz="2000"/>
          </a:p>
        </p:txBody>
      </p:sp>
      <p:sp>
        <p:nvSpPr>
          <p:cNvPr id="3" name="Tijdelijke aanduiding voor tekst 2">
            <a:extLst>
              <a:ext uri="{FF2B5EF4-FFF2-40B4-BE49-F238E27FC236}">
                <a16:creationId xmlns:a16="http://schemas.microsoft.com/office/drawing/2014/main" id="{8D3C6D2E-0E19-F8FE-E64C-24A541AE5171}"/>
              </a:ext>
            </a:extLst>
          </p:cNvPr>
          <p:cNvSpPr>
            <a:spLocks noGrp="1"/>
          </p:cNvSpPr>
          <p:nvPr>
            <p:ph type="body" sz="quarter" idx="10"/>
          </p:nvPr>
        </p:nvSpPr>
        <p:spPr>
          <a:xfrm>
            <a:off x="395536" y="789552"/>
            <a:ext cx="8388932" cy="3654406"/>
          </a:xfrm>
        </p:spPr>
        <p:txBody>
          <a:bodyPr>
            <a:normAutofit/>
          </a:bodyPr>
          <a:lstStyle/>
          <a:p>
            <a:r>
              <a:rPr lang="nl-BE" sz="1400" b="0" i="0" strike="noStrike" cap="none" spc="0" baseline="0">
                <a:solidFill>
                  <a:srgbClr val="000000"/>
                </a:solidFill>
                <a:effectLst/>
                <a:latin typeface="Arial"/>
                <a:ea typeface="Arial"/>
                <a:cs typeface="Arial"/>
              </a:rPr>
              <a:t>Het project ligt dicht bij openbaarvervoerinfrastructuur, waardoor de toekomstige werknemers vlot op hun werkplek zullen geraken.</a:t>
            </a:r>
          </a:p>
          <a:p>
            <a:r>
              <a:rPr lang="nl-BE" sz="1400" b="0" i="0" strike="noStrike" cap="none" spc="0" baseline="0">
                <a:solidFill>
                  <a:srgbClr val="000000"/>
                </a:solidFill>
                <a:effectLst/>
                <a:latin typeface="Arial"/>
                <a:ea typeface="Arial"/>
                <a:cs typeface="Arial"/>
              </a:rPr>
              <a:t>Het architectuurproject:</a:t>
            </a:r>
          </a:p>
          <a:p>
            <a:pPr marL="342900" lvl="0" indent="-342900" algn="just" fontAlgn="base">
              <a:buFont typeface="Symbol" panose="05050102010706020507" pitchFamily="18" charset="2"/>
              <a:buChar char=""/>
            </a:pPr>
            <a:r>
              <a:rPr lang="nl-BE" sz="1400" b="1" i="0" strike="noStrike" cap="none" spc="0" baseline="0">
                <a:solidFill>
                  <a:srgbClr val="000000"/>
                </a:solidFill>
                <a:effectLst/>
                <a:latin typeface="Arial"/>
                <a:ea typeface="Arial"/>
                <a:cs typeface="Arial"/>
              </a:rPr>
              <a:t>Heeft zichtbare ingangen </a:t>
            </a:r>
            <a:r>
              <a:rPr lang="nl-BE" sz="1400" b="0" i="0" strike="noStrike" cap="none" spc="0" baseline="0">
                <a:solidFill>
                  <a:srgbClr val="000000"/>
                </a:solidFill>
                <a:effectLst/>
                <a:latin typeface="Arial"/>
                <a:ea typeface="Arial"/>
                <a:cs typeface="Arial"/>
              </a:rPr>
              <a:t>(onmiddellijke identificatie van de adressen);</a:t>
            </a:r>
          </a:p>
          <a:p>
            <a:pPr marL="342900" lvl="0" indent="-342900" algn="just" fontAlgn="base">
              <a:buFont typeface="Symbol" panose="05050102010706020507" pitchFamily="18" charset="2"/>
              <a:buChar char=""/>
            </a:pPr>
            <a:r>
              <a:rPr lang="nl-BE" sz="1400" b="1" i="0" strike="noStrike" cap="none" spc="0" baseline="0">
                <a:solidFill>
                  <a:srgbClr val="000000"/>
                </a:solidFill>
                <a:effectLst/>
                <a:latin typeface="Arial"/>
                <a:ea typeface="Arial"/>
                <a:cs typeface="Arial"/>
              </a:rPr>
              <a:t>Is een gebouw dat naar buiten gericht is </a:t>
            </a:r>
            <a:r>
              <a:rPr lang="nl-BE" sz="1400" b="0" i="0" strike="noStrike" cap="none" spc="0" baseline="0">
                <a:solidFill>
                  <a:srgbClr val="000000"/>
                </a:solidFill>
                <a:effectLst/>
                <a:latin typeface="Arial"/>
                <a:ea typeface="Arial"/>
                <a:cs typeface="Arial"/>
              </a:rPr>
              <a:t>(binnen het zicht en gehoor, passieve deelname aan de activiteiten in de directe omgeving);</a:t>
            </a:r>
          </a:p>
          <a:p>
            <a:pPr marL="342900" lvl="0" indent="-342900" algn="just" fontAlgn="base">
              <a:buFont typeface="Symbol" panose="05050102010706020507" pitchFamily="18" charset="2"/>
              <a:buChar char=""/>
            </a:pPr>
            <a:r>
              <a:rPr lang="nl-BE" sz="1400" b="1" i="0" strike="noStrike" cap="none" spc="0" baseline="0">
                <a:solidFill>
                  <a:srgbClr val="000000"/>
                </a:solidFill>
                <a:effectLst/>
                <a:latin typeface="Arial"/>
                <a:ea typeface="Arial"/>
                <a:cs typeface="Arial"/>
              </a:rPr>
              <a:t>Heeft zowel binnen als buiten voor rustige zones gezorgd</a:t>
            </a:r>
            <a:r>
              <a:rPr lang="nl-BE" sz="1400" b="0" i="0" strike="noStrike" cap="none" spc="0" baseline="0">
                <a:solidFill>
                  <a:srgbClr val="000000"/>
                </a:solidFill>
                <a:effectLst/>
                <a:latin typeface="Arial"/>
                <a:ea typeface="Arial"/>
                <a:cs typeface="Arial"/>
              </a:rPr>
              <a:t> (lawaai, luchtvervuiling);</a:t>
            </a:r>
          </a:p>
          <a:p>
            <a:pPr marL="342900" lvl="0" indent="-342900" algn="just" fontAlgn="base">
              <a:buFont typeface="Symbol" panose="05050102010706020507" pitchFamily="18" charset="2"/>
              <a:buChar char=""/>
            </a:pPr>
            <a:r>
              <a:rPr lang="nl-BE" sz="1400" b="1" i="0" strike="noStrike" cap="none" spc="0" baseline="0">
                <a:solidFill>
                  <a:srgbClr val="000000"/>
                </a:solidFill>
                <a:effectLst/>
                <a:latin typeface="Arial"/>
                <a:ea typeface="Arial"/>
                <a:cs typeface="Arial"/>
              </a:rPr>
              <a:t>Heeft blinde gevels zoveel mogelijk beperkt (veiligheid, uitzicht);</a:t>
            </a:r>
          </a:p>
          <a:p>
            <a:pPr marL="342900" lvl="0" indent="-342900" algn="just" fontAlgn="base">
              <a:buFont typeface="Symbol" panose="05050102010706020507" pitchFamily="18" charset="2"/>
              <a:buChar char=""/>
            </a:pPr>
            <a:r>
              <a:rPr lang="nl-BE" sz="1400" b="1" i="0" strike="noStrike" cap="none" spc="0" baseline="0">
                <a:solidFill>
                  <a:srgbClr val="000000"/>
                </a:solidFill>
                <a:effectLst/>
                <a:latin typeface="Arial"/>
                <a:ea typeface="Arial"/>
                <a:cs typeface="Arial"/>
              </a:rPr>
              <a:t>Heeft weinig versterkingen en uitsprongen op gevels, die de zichtbaarheid beperken</a:t>
            </a:r>
            <a:r>
              <a:rPr lang="nl-BE" sz="1400" b="0" i="0" strike="noStrike" cap="none" spc="0" baseline="0">
                <a:solidFill>
                  <a:srgbClr val="000000"/>
                </a:solidFill>
                <a:effectLst/>
                <a:latin typeface="Arial"/>
                <a:ea typeface="Arial"/>
                <a:cs typeface="Arial"/>
              </a:rPr>
              <a:t>; </a:t>
            </a:r>
          </a:p>
          <a:p>
            <a:pPr marL="342900" lvl="0" indent="-342900" algn="just" fontAlgn="base">
              <a:buFont typeface="Symbol" panose="05050102010706020507" pitchFamily="18" charset="2"/>
              <a:buChar char=""/>
            </a:pPr>
            <a:r>
              <a:rPr lang="nl-BE" sz="1400" b="1" i="0" strike="noStrike" cap="none" spc="0" baseline="0">
                <a:solidFill>
                  <a:srgbClr val="000000"/>
                </a:solidFill>
                <a:effectLst/>
                <a:latin typeface="Arial"/>
                <a:ea typeface="Arial"/>
                <a:cs typeface="Arial"/>
              </a:rPr>
              <a:t>Zorgt voor genderneutrale toiletten in de delen die toegankelijk zijn voor het publiek.</a:t>
            </a:r>
          </a:p>
          <a:p>
            <a:pPr lvl="0" algn="just" fontAlgn="base"/>
            <a:r>
              <a:rPr lang="nl-BE" sz="1400" b="0" i="0" strike="noStrike" cap="none" spc="0" baseline="0">
                <a:solidFill>
                  <a:srgbClr val="000000"/>
                </a:solidFill>
                <a:effectLst/>
                <a:latin typeface="Arial"/>
                <a:ea typeface="Arial"/>
                <a:cs typeface="Arial"/>
              </a:rPr>
              <a:t>(Bron: halfjaarlijks verslag “Activering van het Mediapark.Brussels – Mediahuis”)</a:t>
            </a:r>
            <a:endParaRPr lang="fr-BE" sz="5600" b="1">
              <a:solidFill>
                <a:schemeClr val="tx1"/>
              </a:solidFill>
              <a:effectLst/>
              <a:ea typeface="Times New Roman" panose="02020603050405020304" pitchFamily="18" charset="0"/>
            </a:endParaRPr>
          </a:p>
          <a:p>
            <a:endParaRPr lang="fr-BE"/>
          </a:p>
        </p:txBody>
      </p:sp>
    </p:spTree>
    <p:extLst>
      <p:ext uri="{BB962C8B-B14F-4D97-AF65-F5344CB8AC3E}">
        <p14:creationId xmlns:p14="http://schemas.microsoft.com/office/powerpoint/2010/main" val="80416187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1313B-B751-B5A9-E5B2-D72EC1FC9B3E}"/>
              </a:ext>
            </a:extLst>
          </p:cNvPr>
          <p:cNvSpPr>
            <a:spLocks noGrp="1"/>
          </p:cNvSpPr>
          <p:nvPr>
            <p:ph type="title"/>
          </p:nvPr>
        </p:nvSpPr>
        <p:spPr/>
        <p:txBody>
          <a:bodyPr>
            <a:noAutofit/>
          </a:bodyPr>
          <a:lstStyle/>
          <a:p>
            <a:r>
              <a:rPr lang="nl-BE" sz="2000" b="1" i="0" strike="noStrike" cap="none" spc="0" baseline="0">
                <a:solidFill>
                  <a:srgbClr val="808080"/>
                </a:solidFill>
                <a:effectLst/>
                <a:latin typeface="Arial"/>
                <a:ea typeface="Arial"/>
                <a:cs typeface="Arial"/>
              </a:rPr>
              <a:t>ENKELE CONCRETE VOORBEELDEN</a:t>
            </a:r>
            <a:br>
              <a:rPr sz="2000"/>
            </a:br>
            <a:r>
              <a:rPr lang="nl-BE" sz="1400" b="1" i="0" strike="noStrike" cap="none" spc="0" baseline="0">
                <a:solidFill>
                  <a:srgbClr val="808080"/>
                </a:solidFill>
                <a:effectLst/>
                <a:latin typeface="Arial"/>
                <a:ea typeface="Arial"/>
                <a:cs typeface="Arial"/>
              </a:rPr>
              <a:t>TOEGANKELIJKHEID VOOR PERSONEN MET EEN HANDICAP</a:t>
            </a:r>
            <a:br>
              <a:rPr sz="2000"/>
            </a:br>
            <a:endParaRPr lang="fr-BE" sz="2000"/>
          </a:p>
        </p:txBody>
      </p:sp>
      <p:sp>
        <p:nvSpPr>
          <p:cNvPr id="3" name="Tijdelijke aanduiding voor tekst 2">
            <a:extLst>
              <a:ext uri="{FF2B5EF4-FFF2-40B4-BE49-F238E27FC236}">
                <a16:creationId xmlns:a16="http://schemas.microsoft.com/office/drawing/2014/main" id="{8D3C6D2E-0E19-F8FE-E64C-24A541AE5171}"/>
              </a:ext>
            </a:extLst>
          </p:cNvPr>
          <p:cNvSpPr>
            <a:spLocks noGrp="1"/>
          </p:cNvSpPr>
          <p:nvPr>
            <p:ph type="body" sz="quarter" idx="10"/>
          </p:nvPr>
        </p:nvSpPr>
        <p:spPr>
          <a:xfrm>
            <a:off x="395536" y="789552"/>
            <a:ext cx="8388932" cy="3654406"/>
          </a:xfrm>
        </p:spPr>
        <p:txBody>
          <a:bodyPr>
            <a:normAutofit/>
          </a:bodyPr>
          <a:lstStyle/>
          <a:p>
            <a:r>
              <a:rPr lang="nl-BE" sz="1400" b="0" i="0" strike="noStrike" cap="none" spc="0" baseline="0">
                <a:solidFill>
                  <a:srgbClr val="000000"/>
                </a:solidFill>
                <a:effectLst/>
                <a:latin typeface="Arial"/>
                <a:ea typeface="Arial"/>
                <a:cs typeface="Arial"/>
              </a:rPr>
              <a:t>Het gebouw zal toegankelijk zijn voor PBM’s.</a:t>
            </a:r>
          </a:p>
          <a:p>
            <a:r>
              <a:rPr lang="nl-BE" sz="1400" b="0" i="0" strike="noStrike" cap="none" spc="0" baseline="0">
                <a:solidFill>
                  <a:srgbClr val="000000"/>
                </a:solidFill>
                <a:effectLst/>
                <a:latin typeface="Arial"/>
                <a:ea typeface="Arial"/>
                <a:cs typeface="Arial"/>
              </a:rPr>
              <a:t>Het project voorziet onder meer in toiletten voor PBM’s op de begane grond, maar ook op de verdiepingen; liften voor PBM’s en toegangen en doorgangen met de juiste afmetingen.</a:t>
            </a:r>
          </a:p>
          <a:p>
            <a:endParaRPr lang="nl-BE" sz="1400">
              <a:solidFill>
                <a:schemeClr val="tx1"/>
              </a:solidFill>
            </a:endParaRPr>
          </a:p>
          <a:p>
            <a:r>
              <a:rPr lang="nl-BE" sz="1400" b="0" i="0" strike="noStrike" cap="none" spc="0" baseline="0">
                <a:solidFill>
                  <a:srgbClr val="000000"/>
                </a:solidFill>
                <a:effectLst/>
                <a:latin typeface="Arial"/>
                <a:ea typeface="Arial"/>
                <a:cs typeface="Arial"/>
              </a:rPr>
              <a:t>(Bron: halfjaarlijks verslag “Activering van het Mediapark.Brussels – Mediahuis”)</a:t>
            </a:r>
            <a:endParaRPr lang="fr-BE" sz="1400" b="1">
              <a:solidFill>
                <a:schemeClr val="tx1"/>
              </a:solidFill>
              <a:effectLst/>
              <a:ea typeface="Times New Roman" panose="02020603050405020304" pitchFamily="18" charset="0"/>
            </a:endParaRPr>
          </a:p>
          <a:p>
            <a:endParaRPr lang="fr-BE"/>
          </a:p>
        </p:txBody>
      </p:sp>
    </p:spTree>
    <p:extLst>
      <p:ext uri="{BB962C8B-B14F-4D97-AF65-F5344CB8AC3E}">
        <p14:creationId xmlns:p14="http://schemas.microsoft.com/office/powerpoint/2010/main" val="361775522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A2A70E-8E71-410A-C43D-39819D9E108C}"/>
              </a:ext>
            </a:extLst>
          </p:cNvPr>
          <p:cNvSpPr>
            <a:spLocks noGrp="1"/>
          </p:cNvSpPr>
          <p:nvPr>
            <p:ph type="title"/>
          </p:nvPr>
        </p:nvSpPr>
        <p:spPr>
          <a:xfrm>
            <a:off x="395536" y="195486"/>
            <a:ext cx="8424936" cy="583574"/>
          </a:xfrm>
        </p:spPr>
        <p:txBody>
          <a:bodyPr>
            <a:normAutofit fontScale="90000"/>
          </a:bodyPr>
          <a:lstStyle/>
          <a:p>
            <a:r>
              <a:rPr lang="nl-BE" sz="2000" b="1" i="0" strike="noStrike" cap="none" spc="0" baseline="0">
                <a:solidFill>
                  <a:srgbClr val="808080"/>
                </a:solidFill>
                <a:effectLst/>
                <a:latin typeface="Arial"/>
                <a:ea typeface="Arial"/>
                <a:cs typeface="Arial"/>
              </a:rPr>
              <a:t>ENKELE CONCRETE VOORBEELDEN</a:t>
            </a:r>
            <a:br>
              <a:rPr sz="3200"/>
            </a:br>
            <a:r>
              <a:rPr lang="nl-BE" sz="1400" b="1" i="0" strike="noStrike" cap="none" spc="0" baseline="0">
                <a:solidFill>
                  <a:srgbClr val="808080"/>
                </a:solidFill>
                <a:effectLst/>
                <a:latin typeface="Arial"/>
                <a:ea typeface="Arial"/>
                <a:cs typeface="Arial"/>
              </a:rPr>
              <a:t>TOEGANKELIJKHEID VOOR PERSONEN MET EEN HANDICAP</a:t>
            </a:r>
            <a:br>
              <a:rPr sz="1400"/>
            </a:br>
            <a:endParaRPr lang="fr-BE" sz="1600"/>
          </a:p>
        </p:txBody>
      </p:sp>
      <p:sp>
        <p:nvSpPr>
          <p:cNvPr id="3" name="Tijdelijke aanduiding voor tekst 2">
            <a:extLst>
              <a:ext uri="{FF2B5EF4-FFF2-40B4-BE49-F238E27FC236}">
                <a16:creationId xmlns:a16="http://schemas.microsoft.com/office/drawing/2014/main" id="{7722221D-4687-2272-237D-9A314CB0F0FF}"/>
              </a:ext>
            </a:extLst>
          </p:cNvPr>
          <p:cNvSpPr>
            <a:spLocks noGrp="1"/>
          </p:cNvSpPr>
          <p:nvPr>
            <p:ph type="body" sz="quarter" idx="10"/>
          </p:nvPr>
        </p:nvSpPr>
        <p:spPr>
          <a:xfrm>
            <a:off x="359532" y="987574"/>
            <a:ext cx="8424936" cy="3456384"/>
          </a:xfrm>
        </p:spPr>
        <p:txBody>
          <a:bodyPr>
            <a:normAutofit fontScale="77500" lnSpcReduction="20000"/>
          </a:bodyPr>
          <a:lstStyle/>
          <a:p>
            <a:pPr algn="l"/>
            <a:r>
              <a:rPr lang="nl-BE" sz="1800" b="0" i="0" strike="noStrike" cap="none" spc="0" baseline="0" dirty="0">
                <a:solidFill>
                  <a:srgbClr val="000000"/>
                </a:solidFill>
                <a:effectLst/>
                <a:latin typeface="Arial"/>
                <a:ea typeface="Arial"/>
                <a:cs typeface="Arial"/>
              </a:rPr>
              <a:t>- Aan de buitenkant van het gebouw is een helling van een veertigtal meter gebouwd vanaf de</a:t>
            </a:r>
          </a:p>
          <a:p>
            <a:pPr algn="l"/>
            <a:r>
              <a:rPr lang="nl-BE" sz="1800" b="0" i="0" strike="noStrike" cap="none" spc="0" baseline="0" dirty="0">
                <a:solidFill>
                  <a:srgbClr val="000000"/>
                </a:solidFill>
                <a:effectLst/>
                <a:latin typeface="Arial"/>
                <a:ea typeface="Arial"/>
                <a:cs typeface="Arial"/>
              </a:rPr>
              <a:t>openbare weg naar de hoofdingang van de administratie.</a:t>
            </a:r>
          </a:p>
          <a:p>
            <a:pPr algn="l"/>
            <a:r>
              <a:rPr lang="nl-BE" sz="1800" b="0" i="0" strike="noStrike" cap="none" spc="0" baseline="0" dirty="0">
                <a:solidFill>
                  <a:srgbClr val="000000"/>
                </a:solidFill>
                <a:effectLst/>
                <a:latin typeface="Arial"/>
                <a:ea typeface="Arial"/>
                <a:cs typeface="Arial"/>
              </a:rPr>
              <a:t>- Er zijn parkeerplaatsen voor </a:t>
            </a:r>
            <a:r>
              <a:rPr lang="nl-BE" sz="1800" b="0" i="0" strike="noStrike" cap="none" spc="0" baseline="0" dirty="0" err="1">
                <a:solidFill>
                  <a:srgbClr val="000000"/>
                </a:solidFill>
                <a:effectLst/>
                <a:latin typeface="Arial"/>
                <a:ea typeface="Arial"/>
                <a:cs typeface="Arial"/>
              </a:rPr>
              <a:t>PBM’s</a:t>
            </a:r>
            <a:r>
              <a:rPr lang="nl-BE" sz="1800" b="0" i="0" strike="noStrike" cap="none" spc="0" baseline="0" dirty="0">
                <a:solidFill>
                  <a:srgbClr val="000000"/>
                </a:solidFill>
                <a:effectLst/>
                <a:latin typeface="Arial"/>
                <a:ea typeface="Arial"/>
                <a:cs typeface="Arial"/>
              </a:rPr>
              <a:t> op de eerste kelderverdieping</a:t>
            </a:r>
          </a:p>
          <a:p>
            <a:pPr algn="l"/>
            <a:r>
              <a:rPr lang="nl-BE" sz="1800" b="0" i="0" strike="noStrike" cap="none" spc="0" baseline="0" dirty="0">
                <a:solidFill>
                  <a:srgbClr val="000000"/>
                </a:solidFill>
                <a:effectLst/>
                <a:latin typeface="Arial"/>
                <a:ea typeface="Arial"/>
                <a:cs typeface="Arial"/>
              </a:rPr>
              <a:t>- Deze parkings zijn bereikbaar via twee liften</a:t>
            </a:r>
          </a:p>
          <a:p>
            <a:pPr algn="l"/>
            <a:r>
              <a:rPr lang="nl-BE" sz="1800" b="0" i="0" strike="noStrike" cap="none" spc="0" baseline="0" dirty="0">
                <a:solidFill>
                  <a:srgbClr val="000000"/>
                </a:solidFill>
                <a:effectLst/>
                <a:latin typeface="Arial"/>
                <a:ea typeface="Arial"/>
                <a:cs typeface="Arial"/>
              </a:rPr>
              <a:t>- Op alle verdiepingen die toegankelijk zijn voor </a:t>
            </a:r>
            <a:r>
              <a:rPr lang="nl-BE" sz="1800" b="0" i="0" strike="noStrike" cap="none" spc="0" baseline="0" dirty="0" err="1">
                <a:solidFill>
                  <a:srgbClr val="000000"/>
                </a:solidFill>
                <a:effectLst/>
                <a:latin typeface="Arial"/>
                <a:ea typeface="Arial"/>
                <a:cs typeface="Arial"/>
              </a:rPr>
              <a:t>PBM’s</a:t>
            </a:r>
            <a:r>
              <a:rPr lang="nl-BE" sz="1800" b="0" i="0" strike="noStrike" cap="none" spc="0" baseline="0" dirty="0">
                <a:solidFill>
                  <a:srgbClr val="000000"/>
                </a:solidFill>
                <a:effectLst/>
                <a:latin typeface="Arial"/>
                <a:ea typeface="Arial"/>
                <a:cs typeface="Arial"/>
              </a:rPr>
              <a:t> is </a:t>
            </a:r>
            <a:r>
              <a:rPr lang="nl-BE" sz="1800" b="0" i="0" strike="noStrike" cap="none" spc="0" baseline="0" dirty="0" err="1">
                <a:solidFill>
                  <a:srgbClr val="000000"/>
                </a:solidFill>
                <a:effectLst/>
                <a:latin typeface="Arial"/>
                <a:ea typeface="Arial"/>
                <a:cs typeface="Arial"/>
              </a:rPr>
              <a:t>podotactiele</a:t>
            </a:r>
            <a:r>
              <a:rPr lang="nl-BE" sz="1800" b="0" i="0" strike="noStrike" cap="none" spc="0" baseline="0" dirty="0">
                <a:solidFill>
                  <a:srgbClr val="000000"/>
                </a:solidFill>
                <a:effectLst/>
                <a:latin typeface="Arial"/>
                <a:ea typeface="Arial"/>
                <a:cs typeface="Arial"/>
              </a:rPr>
              <a:t> bewegwijzering aangebracht</a:t>
            </a:r>
          </a:p>
          <a:p>
            <a:pPr algn="l"/>
            <a:r>
              <a:rPr lang="nl-BE" sz="1800" b="0" i="0" strike="noStrike" cap="none" spc="0" baseline="0" dirty="0">
                <a:solidFill>
                  <a:srgbClr val="000000"/>
                </a:solidFill>
                <a:effectLst/>
                <a:latin typeface="Arial"/>
                <a:ea typeface="Arial"/>
                <a:cs typeface="Arial"/>
              </a:rPr>
              <a:t>- Er zijn toiletten voor </a:t>
            </a:r>
            <a:r>
              <a:rPr lang="nl-BE" sz="1800" b="0" i="0" strike="noStrike" cap="none" spc="0" baseline="0" dirty="0" err="1">
                <a:solidFill>
                  <a:srgbClr val="000000"/>
                </a:solidFill>
                <a:effectLst/>
                <a:latin typeface="Arial"/>
                <a:ea typeface="Arial"/>
                <a:cs typeface="Arial"/>
              </a:rPr>
              <a:t>PBM’s</a:t>
            </a:r>
            <a:r>
              <a:rPr lang="nl-BE" sz="1800" b="0" i="0" strike="noStrike" cap="none" spc="0" baseline="0" dirty="0">
                <a:solidFill>
                  <a:srgbClr val="000000"/>
                </a:solidFill>
                <a:effectLst/>
                <a:latin typeface="Arial"/>
                <a:ea typeface="Arial"/>
                <a:cs typeface="Arial"/>
              </a:rPr>
              <a:t> op elke verdieping.</a:t>
            </a:r>
          </a:p>
          <a:p>
            <a:pPr algn="l"/>
            <a:r>
              <a:rPr lang="nl-BE" sz="1800" b="0" i="0" strike="noStrike" cap="none" spc="0" baseline="0" dirty="0">
                <a:solidFill>
                  <a:srgbClr val="000000"/>
                </a:solidFill>
                <a:effectLst/>
                <a:latin typeface="Arial"/>
                <a:ea typeface="Arial"/>
                <a:cs typeface="Arial"/>
              </a:rPr>
              <a:t>- Sommige loketten zijn speciaal ontworpen voor het onthaal van </a:t>
            </a:r>
            <a:r>
              <a:rPr lang="nl-BE" sz="1800" b="0" i="0" strike="noStrike" cap="none" spc="0" baseline="0" dirty="0" err="1">
                <a:solidFill>
                  <a:srgbClr val="000000"/>
                </a:solidFill>
                <a:effectLst/>
                <a:latin typeface="Arial"/>
                <a:ea typeface="Arial"/>
                <a:cs typeface="Arial"/>
              </a:rPr>
              <a:t>PBM’s</a:t>
            </a:r>
            <a:r>
              <a:rPr lang="nl-BE" sz="1800" b="0" i="0" strike="noStrike" cap="none" spc="0" baseline="0" dirty="0">
                <a:solidFill>
                  <a:srgbClr val="000000"/>
                </a:solidFill>
                <a:effectLst/>
                <a:latin typeface="Arial"/>
                <a:ea typeface="Arial"/>
                <a:cs typeface="Arial"/>
              </a:rPr>
              <a:t> en voor werk door personeelsleden met een handicap</a:t>
            </a:r>
          </a:p>
          <a:p>
            <a:pPr algn="l"/>
            <a:r>
              <a:rPr lang="nl-BE" sz="1800" b="0" i="0" strike="noStrike" cap="none" spc="0" baseline="0" dirty="0">
                <a:solidFill>
                  <a:srgbClr val="000000"/>
                </a:solidFill>
                <a:effectLst/>
                <a:latin typeface="Arial"/>
                <a:ea typeface="Arial"/>
                <a:cs typeface="Arial"/>
              </a:rPr>
              <a:t>- De liften zijn uitgerust met audio-ondersteuning.</a:t>
            </a:r>
          </a:p>
          <a:p>
            <a:r>
              <a:rPr lang="nl-BE" sz="1800" b="0" i="0" strike="noStrike" cap="none" spc="0" baseline="0" dirty="0">
                <a:solidFill>
                  <a:srgbClr val="000000"/>
                </a:solidFill>
                <a:effectLst/>
                <a:latin typeface="Arial"/>
                <a:ea typeface="Arial"/>
                <a:cs typeface="Arial"/>
              </a:rPr>
              <a:t>(Bron: halfjaarlijks verslag “Project U”)</a:t>
            </a:r>
            <a:endParaRPr lang="fr-BE" sz="1800" b="1" dirty="0">
              <a:solidFill>
                <a:schemeClr val="tx1"/>
              </a:solidFill>
              <a:effectLst/>
              <a:ea typeface="Times New Roman" panose="02020603050405020304" pitchFamily="18" charset="0"/>
            </a:endParaRPr>
          </a:p>
          <a:p>
            <a:pPr algn="l"/>
            <a:endParaRPr lang="fr-FR" sz="5600" b="0" i="0" u="none" strike="noStrike" baseline="0" dirty="0">
              <a:latin typeface="Arial" pitchFamily="34" charset="0"/>
            </a:endParaRPr>
          </a:p>
          <a:p>
            <a:pPr algn="l"/>
            <a:endParaRPr lang="nl-BE" sz="5600" dirty="0"/>
          </a:p>
          <a:p>
            <a:endParaRPr lang="fr-BE" dirty="0"/>
          </a:p>
        </p:txBody>
      </p:sp>
    </p:spTree>
    <p:extLst>
      <p:ext uri="{BB962C8B-B14F-4D97-AF65-F5344CB8AC3E}">
        <p14:creationId xmlns:p14="http://schemas.microsoft.com/office/powerpoint/2010/main" val="330820099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A2A70E-8E71-410A-C43D-39819D9E108C}"/>
              </a:ext>
            </a:extLst>
          </p:cNvPr>
          <p:cNvSpPr>
            <a:spLocks noGrp="1"/>
          </p:cNvSpPr>
          <p:nvPr>
            <p:ph type="title"/>
          </p:nvPr>
        </p:nvSpPr>
        <p:spPr>
          <a:xfrm>
            <a:off x="395536" y="195486"/>
            <a:ext cx="8424936" cy="583574"/>
          </a:xfrm>
        </p:spPr>
        <p:txBody>
          <a:bodyPr>
            <a:normAutofit fontScale="90000"/>
          </a:bodyPr>
          <a:lstStyle/>
          <a:p>
            <a:r>
              <a:rPr lang="nl-BE" sz="2000" b="1" i="0" strike="noStrike" cap="none" spc="0" baseline="0">
                <a:solidFill>
                  <a:srgbClr val="808080"/>
                </a:solidFill>
                <a:effectLst/>
                <a:latin typeface="Arial"/>
                <a:ea typeface="Arial"/>
                <a:cs typeface="Arial"/>
              </a:rPr>
              <a:t>ENKELE CONCRETE VOORBEELDEN</a:t>
            </a:r>
            <a:br>
              <a:rPr sz="3200"/>
            </a:br>
            <a:r>
              <a:rPr lang="nl-BE" sz="1400" b="1" i="0" strike="noStrike" cap="none" spc="0" baseline="0">
                <a:solidFill>
                  <a:srgbClr val="808080"/>
                </a:solidFill>
                <a:effectLst/>
                <a:latin typeface="Arial"/>
                <a:ea typeface="Arial"/>
                <a:cs typeface="Arial"/>
              </a:rPr>
              <a:t>TOEGANKELIJKHEID VOOR PERSONEN MET EEN HANDICAP</a:t>
            </a:r>
            <a:br>
              <a:rPr sz="1400"/>
            </a:br>
            <a:endParaRPr lang="fr-BE" sz="1600"/>
          </a:p>
        </p:txBody>
      </p:sp>
      <p:sp>
        <p:nvSpPr>
          <p:cNvPr id="3" name="Tijdelijke aanduiding voor tekst 2">
            <a:extLst>
              <a:ext uri="{FF2B5EF4-FFF2-40B4-BE49-F238E27FC236}">
                <a16:creationId xmlns:a16="http://schemas.microsoft.com/office/drawing/2014/main" id="{7722221D-4687-2272-237D-9A314CB0F0FF}"/>
              </a:ext>
            </a:extLst>
          </p:cNvPr>
          <p:cNvSpPr>
            <a:spLocks noGrp="1"/>
          </p:cNvSpPr>
          <p:nvPr>
            <p:ph type="body" sz="quarter" idx="10"/>
          </p:nvPr>
        </p:nvSpPr>
        <p:spPr>
          <a:xfrm>
            <a:off x="359532" y="987574"/>
            <a:ext cx="8424936" cy="3456384"/>
          </a:xfrm>
        </p:spPr>
        <p:txBody>
          <a:bodyPr>
            <a:normAutofit/>
          </a:bodyPr>
          <a:lstStyle/>
          <a:p>
            <a:pPr algn="l"/>
            <a:r>
              <a:rPr lang="nl-NL" sz="1400" i="0" u="none" strike="noStrike" baseline="0" dirty="0">
                <a:solidFill>
                  <a:schemeClr val="tx1"/>
                </a:solidFill>
                <a:latin typeface="Arial" panose="020B0604020202020204" pitchFamily="34" charset="0"/>
              </a:rPr>
              <a:t>- Het ganse project is ontworpen vanuit het design </a:t>
            </a:r>
            <a:r>
              <a:rPr lang="nl-NL" sz="1400" i="0" u="none" strike="noStrike" baseline="0" dirty="0" err="1">
                <a:solidFill>
                  <a:schemeClr val="tx1"/>
                </a:solidFill>
                <a:latin typeface="Arial" panose="020B0604020202020204" pitchFamily="34" charset="0"/>
              </a:rPr>
              <a:t>for</a:t>
            </a:r>
            <a:r>
              <a:rPr lang="nl-NL" sz="1400" i="0" u="none" strike="noStrike" baseline="0" dirty="0">
                <a:solidFill>
                  <a:schemeClr val="tx1"/>
                </a:solidFill>
                <a:latin typeface="Arial" panose="020B0604020202020204" pitchFamily="34" charset="0"/>
              </a:rPr>
              <a:t> </a:t>
            </a:r>
            <a:r>
              <a:rPr lang="nl-NL" sz="1400" i="0" u="none" strike="noStrike" baseline="0" dirty="0" err="1">
                <a:solidFill>
                  <a:schemeClr val="tx1"/>
                </a:solidFill>
                <a:latin typeface="Arial" panose="020B0604020202020204" pitchFamily="34" charset="0"/>
              </a:rPr>
              <a:t>all</a:t>
            </a:r>
            <a:r>
              <a:rPr lang="nl-NL" sz="1400" i="0" u="none" strike="noStrike" baseline="0" dirty="0">
                <a:solidFill>
                  <a:schemeClr val="tx1"/>
                </a:solidFill>
                <a:latin typeface="Arial" panose="020B0604020202020204" pitchFamily="34" charset="0"/>
              </a:rPr>
              <a:t> principe. </a:t>
            </a:r>
          </a:p>
          <a:p>
            <a:pPr algn="l"/>
            <a:r>
              <a:rPr lang="nl-NL" sz="1400" i="0" u="none" strike="noStrike" baseline="0" dirty="0">
                <a:solidFill>
                  <a:schemeClr val="tx1"/>
                </a:solidFill>
                <a:latin typeface="Arial" panose="020B0604020202020204" pitchFamily="34" charset="0"/>
              </a:rPr>
              <a:t>- Ook mensen met een motorische handicap kunnen in het nieuwe zwembad terecht. </a:t>
            </a:r>
          </a:p>
          <a:p>
            <a:pPr marL="285750" indent="-285750" algn="l">
              <a:buFont typeface="Arial" panose="020B0604020202020204" pitchFamily="34" charset="0"/>
              <a:buChar char="•"/>
            </a:pPr>
            <a:r>
              <a:rPr lang="nl-NL" sz="1400" i="0" u="none" strike="noStrike" baseline="0" dirty="0">
                <a:solidFill>
                  <a:schemeClr val="tx1"/>
                </a:solidFill>
                <a:latin typeface="Arial" panose="020B0604020202020204" pitchFamily="34" charset="0"/>
              </a:rPr>
              <a:t>Sanitair en kleedkamers werden hiervoor specifiek uitgerust. </a:t>
            </a:r>
          </a:p>
          <a:p>
            <a:pPr marL="285750" indent="-285750" algn="l">
              <a:buFont typeface="Arial" panose="020B0604020202020204" pitchFamily="34" charset="0"/>
              <a:buChar char="•"/>
            </a:pPr>
            <a:r>
              <a:rPr lang="nl-NL" sz="1400" dirty="0">
                <a:solidFill>
                  <a:schemeClr val="tx1"/>
                </a:solidFill>
              </a:rPr>
              <a:t>E</a:t>
            </a:r>
            <a:r>
              <a:rPr lang="nl-NL" sz="1400" i="0" u="none" strike="noStrike" baseline="0" dirty="0">
                <a:solidFill>
                  <a:schemeClr val="tx1"/>
                </a:solidFill>
                <a:latin typeface="Arial" panose="020B0604020202020204" pitchFamily="34" charset="0"/>
              </a:rPr>
              <a:t>en mobiele zwembadlift en rolstoel zijn aanwezig om de mensen op een vlotte en veilige manier in het water te laten. </a:t>
            </a:r>
          </a:p>
          <a:p>
            <a:pPr algn="l"/>
            <a:r>
              <a:rPr lang="nl-NL" sz="1400" dirty="0">
                <a:solidFill>
                  <a:schemeClr val="tx1"/>
                </a:solidFill>
              </a:rPr>
              <a:t>- V</a:t>
            </a:r>
            <a:r>
              <a:rPr lang="nl-NL" sz="1400" i="0" u="none" strike="noStrike" baseline="0" dirty="0">
                <a:solidFill>
                  <a:schemeClr val="tx1"/>
                </a:solidFill>
                <a:latin typeface="Arial" panose="020B0604020202020204" pitchFamily="34" charset="0"/>
              </a:rPr>
              <a:t>oor mensen met gezichtsproblemen werden voldoende grote en heldere pictogrammen gebruikt.</a:t>
            </a:r>
            <a:r>
              <a:rPr lang="fr-FR" sz="1400" dirty="0">
                <a:solidFill>
                  <a:schemeClr val="tx1"/>
                </a:solidFill>
              </a:rPr>
              <a:t>. </a:t>
            </a:r>
          </a:p>
          <a:p>
            <a:r>
              <a:rPr lang="nl-BE" sz="1400" dirty="0">
                <a:solidFill>
                  <a:schemeClr val="tx1"/>
                </a:solidFill>
              </a:rPr>
              <a:t>(Source: eindrapport “VUB Zwembad”)</a:t>
            </a:r>
            <a:endParaRPr lang="fr-BE" sz="1400" dirty="0">
              <a:solidFill>
                <a:schemeClr val="tx1"/>
              </a:solidFill>
              <a:effectLst/>
              <a:ea typeface="Times New Roman" panose="02020603050405020304" pitchFamily="18" charset="0"/>
            </a:endParaRPr>
          </a:p>
          <a:p>
            <a:pPr algn="l"/>
            <a:endParaRPr lang="fr-FR" sz="5600" b="0" i="0" u="none" strike="noStrike" baseline="0" dirty="0">
              <a:latin typeface="Arial" pitchFamily="34" charset="0"/>
            </a:endParaRPr>
          </a:p>
          <a:p>
            <a:pPr algn="l"/>
            <a:endParaRPr lang="nl-BE" sz="5600" dirty="0"/>
          </a:p>
          <a:p>
            <a:endParaRPr lang="fr-BE" dirty="0"/>
          </a:p>
        </p:txBody>
      </p:sp>
    </p:spTree>
    <p:extLst>
      <p:ext uri="{BB962C8B-B14F-4D97-AF65-F5344CB8AC3E}">
        <p14:creationId xmlns:p14="http://schemas.microsoft.com/office/powerpoint/2010/main" val="198597552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98C34D-6786-3B4B-6222-6A082A44F556}"/>
              </a:ext>
            </a:extLst>
          </p:cNvPr>
          <p:cNvSpPr>
            <a:spLocks noGrp="1"/>
          </p:cNvSpPr>
          <p:nvPr>
            <p:ph type="title"/>
          </p:nvPr>
        </p:nvSpPr>
        <p:spPr/>
        <p:txBody>
          <a:bodyPr>
            <a:normAutofit fontScale="90000"/>
          </a:bodyPr>
          <a:lstStyle/>
          <a:p>
            <a:r>
              <a:rPr lang="nl-BE" sz="2000" b="1" i="0" strike="noStrike" cap="none" spc="0" baseline="0">
                <a:solidFill>
                  <a:srgbClr val="808080"/>
                </a:solidFill>
                <a:effectLst/>
                <a:latin typeface="Arial"/>
                <a:ea typeface="Arial"/>
                <a:cs typeface="Arial"/>
              </a:rPr>
              <a:t>ENKELE CONCRETE VOORBEELDEN</a:t>
            </a:r>
            <a:br>
              <a:rPr sz="4300"/>
            </a:br>
            <a:r>
              <a:rPr lang="nl-BE" sz="1400" b="1" i="0" strike="noStrike" cap="none" spc="0" baseline="0">
                <a:solidFill>
                  <a:srgbClr val="808080"/>
                </a:solidFill>
                <a:effectLst/>
                <a:latin typeface="Arial"/>
                <a:ea typeface="Arial"/>
                <a:cs typeface="Arial"/>
              </a:rPr>
              <a:t>TOEGANKELIJKHEID VOOR PERSONEN MET EEN HANDICAP</a:t>
            </a:r>
            <a:endParaRPr lang="fr-BE" sz="1600"/>
          </a:p>
        </p:txBody>
      </p:sp>
      <p:sp>
        <p:nvSpPr>
          <p:cNvPr id="3" name="Tijdelijke aanduiding voor tekst 2">
            <a:extLst>
              <a:ext uri="{FF2B5EF4-FFF2-40B4-BE49-F238E27FC236}">
                <a16:creationId xmlns:a16="http://schemas.microsoft.com/office/drawing/2014/main" id="{2660E95E-83E5-27F9-6DB7-992DB2CCC983}"/>
              </a:ext>
            </a:extLst>
          </p:cNvPr>
          <p:cNvSpPr>
            <a:spLocks noGrp="1"/>
          </p:cNvSpPr>
          <p:nvPr>
            <p:ph type="body" sz="quarter" idx="10"/>
          </p:nvPr>
        </p:nvSpPr>
        <p:spPr>
          <a:xfrm>
            <a:off x="467544" y="915566"/>
            <a:ext cx="8424936" cy="3096344"/>
          </a:xfrm>
        </p:spPr>
        <p:txBody>
          <a:bodyPr/>
          <a:lstStyle/>
          <a:p>
            <a:r>
              <a:rPr lang="nl-BE" sz="1400" b="0" i="0" strike="noStrike" cap="none" spc="0" baseline="0" dirty="0">
                <a:solidFill>
                  <a:srgbClr val="000000"/>
                </a:solidFill>
                <a:effectLst/>
                <a:latin typeface="Arial"/>
                <a:ea typeface="Arial"/>
                <a:cs typeface="Arial"/>
              </a:rPr>
              <a:t>De nieuwe website van Lasso ontving het </a:t>
            </a:r>
            <a:r>
              <a:rPr lang="nl-BE" sz="1400" b="0" i="0" strike="noStrike" cap="none" spc="0" baseline="0" dirty="0" err="1">
                <a:solidFill>
                  <a:srgbClr val="000000"/>
                </a:solidFill>
                <a:effectLst/>
                <a:latin typeface="Arial"/>
                <a:ea typeface="Arial"/>
                <a:cs typeface="Arial"/>
              </a:rPr>
              <a:t>AnySurfer</a:t>
            </a:r>
            <a:r>
              <a:rPr lang="nl-BE" sz="1400" b="0" i="0" strike="noStrike" cap="none" spc="0" baseline="0" dirty="0">
                <a:solidFill>
                  <a:srgbClr val="000000"/>
                </a:solidFill>
                <a:effectLst/>
                <a:latin typeface="Arial"/>
                <a:ea typeface="Arial"/>
                <a:cs typeface="Arial"/>
              </a:rPr>
              <a:t>-label en er blijft aan gewerkt worden om de website zo toegankelijk en gebruiksvriendelijk mogelijk te maken.</a:t>
            </a:r>
          </a:p>
          <a:p>
            <a:endParaRPr lang="fr-FR" sz="1400" dirty="0"/>
          </a:p>
          <a:p>
            <a:r>
              <a:rPr lang="nl-BE" sz="1400" b="0" i="0" strike="noStrike" cap="none" spc="0" baseline="0" dirty="0">
                <a:solidFill>
                  <a:srgbClr val="595959"/>
                </a:solidFill>
                <a:effectLst/>
                <a:latin typeface="Arial"/>
                <a:ea typeface="Arial"/>
                <a:cs typeface="Arial"/>
                <a:hlinkClick r:id="rId2"/>
              </a:rPr>
              <a:t>(Het </a:t>
            </a:r>
            <a:r>
              <a:rPr lang="nl-BE" sz="1400" b="0" i="0" strike="noStrike" cap="none" spc="0" baseline="0" dirty="0" err="1">
                <a:solidFill>
                  <a:srgbClr val="595959"/>
                </a:solidFill>
                <a:effectLst/>
                <a:latin typeface="Arial"/>
                <a:ea typeface="Arial"/>
                <a:cs typeface="Arial"/>
                <a:hlinkClick r:id="rId2"/>
              </a:rPr>
              <a:t>AnySurfer</a:t>
            </a:r>
            <a:r>
              <a:rPr lang="nl-BE" sz="1400" b="0" i="0" strike="noStrike" cap="none" spc="0" baseline="0" dirty="0">
                <a:solidFill>
                  <a:srgbClr val="595959"/>
                </a:solidFill>
                <a:effectLst/>
                <a:latin typeface="Arial"/>
                <a:ea typeface="Arial"/>
                <a:cs typeface="Arial"/>
                <a:hlinkClick r:id="rId2"/>
              </a:rPr>
              <a:t>-label - </a:t>
            </a:r>
            <a:r>
              <a:rPr lang="nl-BE" sz="1400" b="0" i="0" strike="noStrike" cap="none" spc="0" baseline="0" dirty="0" err="1">
                <a:solidFill>
                  <a:srgbClr val="595959"/>
                </a:solidFill>
                <a:effectLst/>
                <a:latin typeface="Arial"/>
                <a:ea typeface="Arial"/>
                <a:cs typeface="Arial"/>
                <a:hlinkClick r:id="rId2"/>
              </a:rPr>
              <a:t>AnySurfer</a:t>
            </a:r>
            <a:r>
              <a:rPr lang="nl-BE" sz="1400" b="0" i="0" strike="noStrike" cap="none" spc="0" baseline="0" dirty="0">
                <a:solidFill>
                  <a:srgbClr val="808080"/>
                </a:solidFill>
                <a:effectLst/>
                <a:latin typeface="Arial"/>
                <a:ea typeface="Arial"/>
                <a:cs typeface="Arial"/>
              </a:rPr>
              <a:t>)</a:t>
            </a:r>
          </a:p>
          <a:p>
            <a:endParaRPr lang="nl-NL" sz="1400" dirty="0"/>
          </a:p>
          <a:p>
            <a:r>
              <a:rPr lang="nl-BE" sz="1400" b="0" i="0" strike="noStrike" cap="none" spc="0" baseline="0" dirty="0">
                <a:solidFill>
                  <a:srgbClr val="000000"/>
                </a:solidFill>
                <a:effectLst/>
                <a:latin typeface="Arial"/>
                <a:ea typeface="Arial"/>
                <a:cs typeface="Arial"/>
              </a:rPr>
              <a:t>(Bron: halfjaarlijks verslag “Move-</a:t>
            </a:r>
            <a:r>
              <a:rPr lang="nl-BE" sz="1400" b="0" i="0" strike="noStrike" cap="none" spc="0" baseline="0" dirty="0" err="1">
                <a:solidFill>
                  <a:srgbClr val="000000"/>
                </a:solidFill>
                <a:effectLst/>
                <a:latin typeface="Arial"/>
                <a:ea typeface="Arial"/>
                <a:cs typeface="Arial"/>
              </a:rPr>
              <a:t>it</a:t>
            </a:r>
            <a:r>
              <a:rPr lang="nl-BE" sz="1400" b="0" i="0" strike="noStrike" cap="none" spc="0" baseline="0" dirty="0">
                <a:solidFill>
                  <a:srgbClr val="000000"/>
                </a:solidFill>
                <a:effectLst/>
                <a:latin typeface="Arial"/>
                <a:ea typeface="Arial"/>
                <a:cs typeface="Arial"/>
              </a:rPr>
              <a:t>-</a:t>
            </a:r>
            <a:r>
              <a:rPr lang="nl-BE" sz="1400" b="0" i="0" strike="noStrike" cap="none" spc="0" baseline="0" dirty="0" err="1">
                <a:solidFill>
                  <a:srgbClr val="000000"/>
                </a:solidFill>
                <a:effectLst/>
                <a:latin typeface="Arial"/>
                <a:ea typeface="Arial"/>
                <a:cs typeface="Arial"/>
              </a:rPr>
              <a:t>Kanal</a:t>
            </a:r>
            <a:r>
              <a:rPr lang="nl-BE" sz="1400" b="0" i="0" strike="noStrike" cap="none" spc="0" baseline="0" dirty="0">
                <a:solidFill>
                  <a:srgbClr val="000000"/>
                </a:solidFill>
                <a:effectLst/>
                <a:latin typeface="Arial"/>
                <a:ea typeface="Arial"/>
                <a:cs typeface="Arial"/>
              </a:rPr>
              <a:t>”)</a:t>
            </a:r>
            <a:endParaRPr lang="fr-BE" sz="1400" b="1" dirty="0">
              <a:solidFill>
                <a:schemeClr val="tx1"/>
              </a:solidFill>
              <a:effectLst/>
              <a:ea typeface="Times New Roman" panose="02020603050405020304" pitchFamily="18" charset="0"/>
            </a:endParaRPr>
          </a:p>
          <a:p>
            <a:endParaRPr lang="nl-NL" sz="1400" dirty="0"/>
          </a:p>
          <a:p>
            <a:endParaRPr lang="fr-BE" dirty="0"/>
          </a:p>
        </p:txBody>
      </p:sp>
    </p:spTree>
    <p:extLst>
      <p:ext uri="{BB962C8B-B14F-4D97-AF65-F5344CB8AC3E}">
        <p14:creationId xmlns:p14="http://schemas.microsoft.com/office/powerpoint/2010/main" val="163352311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C9B5FB-6C9B-6EA3-FAF9-1D3042B80E16}"/>
              </a:ext>
            </a:extLst>
          </p:cNvPr>
          <p:cNvSpPr>
            <a:spLocks noGrp="1"/>
          </p:cNvSpPr>
          <p:nvPr>
            <p:ph type="body" sz="quarter" idx="10"/>
          </p:nvPr>
        </p:nvSpPr>
        <p:spPr>
          <a:xfrm>
            <a:off x="611560" y="1635647"/>
            <a:ext cx="8424936" cy="1440160"/>
          </a:xfrm>
        </p:spPr>
        <p:txBody>
          <a:bodyPr/>
          <a:lstStyle/>
          <a:p>
            <a:endParaRPr lang="fr-FR" sz="2000"/>
          </a:p>
          <a:p>
            <a:endParaRPr lang="fr-FR" sz="2000"/>
          </a:p>
          <a:p>
            <a:r>
              <a:rPr lang="nl-BE" sz="2000" b="1" i="0" strike="noStrike" cap="all" spc="0" baseline="0">
                <a:solidFill>
                  <a:srgbClr val="808080"/>
                </a:solidFill>
                <a:effectLst/>
                <a:latin typeface="Arial"/>
                <a:ea typeface="Arial"/>
                <a:cs typeface="Arial"/>
              </a:rPr>
              <a:t>Bijlagen</a:t>
            </a:r>
            <a:endParaRPr lang="fr-BE"/>
          </a:p>
        </p:txBody>
      </p:sp>
    </p:spTree>
    <p:extLst>
      <p:ext uri="{BB962C8B-B14F-4D97-AF65-F5344CB8AC3E}">
        <p14:creationId xmlns:p14="http://schemas.microsoft.com/office/powerpoint/2010/main" val="41418335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D3179-CD6A-50E7-6512-495EE728D587}"/>
              </a:ext>
            </a:extLst>
          </p:cNvPr>
          <p:cNvSpPr>
            <a:spLocks noGrp="1"/>
          </p:cNvSpPr>
          <p:nvPr>
            <p:ph type="title"/>
          </p:nvPr>
        </p:nvSpPr>
        <p:spPr/>
        <p:txBody>
          <a:bodyPr>
            <a:normAutofit fontScale="90000"/>
          </a:bodyPr>
          <a:lstStyle/>
          <a:p>
            <a:r>
              <a:rPr lang="nl-BE" sz="2000" b="1" i="1" strike="noStrike" cap="none" spc="0" baseline="0">
                <a:solidFill>
                  <a:srgbClr val="808080"/>
                </a:solidFill>
                <a:effectLst/>
                <a:latin typeface="Arial"/>
                <a:ea typeface="Arial"/>
                <a:cs typeface="Arial"/>
              </a:rPr>
              <a:t>Checklist</a:t>
            </a:r>
            <a:r>
              <a:rPr lang="nl-BE" sz="2000" b="1" i="0" strike="noStrike" cap="none" spc="0" baseline="0">
                <a:solidFill>
                  <a:srgbClr val="808080"/>
                </a:solidFill>
                <a:effectLst/>
                <a:latin typeface="Arial"/>
                <a:ea typeface="Arial"/>
                <a:cs typeface="Arial"/>
              </a:rPr>
              <a:t> als mainstreamingtool</a:t>
            </a:r>
            <a:br>
              <a:rPr sz="2200"/>
            </a:br>
            <a:endParaRPr lang="fr-BE"/>
          </a:p>
        </p:txBody>
      </p:sp>
      <p:sp>
        <p:nvSpPr>
          <p:cNvPr id="3" name="Tijdelijke aanduiding voor tekst 2">
            <a:extLst>
              <a:ext uri="{FF2B5EF4-FFF2-40B4-BE49-F238E27FC236}">
                <a16:creationId xmlns:a16="http://schemas.microsoft.com/office/drawing/2014/main" id="{7D40159E-56E2-AFDC-7BB4-77C1FE8914AE}"/>
              </a:ext>
            </a:extLst>
          </p:cNvPr>
          <p:cNvSpPr>
            <a:spLocks noGrp="1"/>
          </p:cNvSpPr>
          <p:nvPr>
            <p:ph type="body" sz="quarter" idx="10"/>
          </p:nvPr>
        </p:nvSpPr>
        <p:spPr/>
        <p:txBody>
          <a:bodyPr>
            <a:normAutofit/>
          </a:bodyPr>
          <a:lstStyle/>
          <a:p>
            <a:r>
              <a:rPr lang="nl-BE" sz="1400" b="1" i="0" u="sng" strike="noStrike" cap="none" spc="0" baseline="0">
                <a:solidFill>
                  <a:srgbClr val="000000"/>
                </a:solidFill>
                <a:effectLst/>
                <a:uFill>
                  <a:solidFill>
                    <a:srgbClr val="000000"/>
                  </a:solidFill>
                </a:uFill>
                <a:latin typeface="Arial"/>
                <a:ea typeface="Arial"/>
                <a:cs typeface="Arial"/>
              </a:rPr>
              <a:t>Thema</a:t>
            </a:r>
          </a:p>
          <a:p>
            <a:endParaRPr lang="fr-BE" sz="1400" b="1" u="sng">
              <a:solidFill>
                <a:schemeClr val="tx1"/>
              </a:solidFill>
            </a:endParaRPr>
          </a:p>
          <a:p>
            <a:pPr lvl="1" indent="0" algn="just"/>
            <a:r>
              <a:rPr lang="nl-BE" sz="1400" b="0" i="0" strike="noStrike" cap="none" spc="0" baseline="0">
                <a:solidFill>
                  <a:srgbClr val="000000"/>
                </a:solidFill>
                <a:effectLst/>
                <a:latin typeface="Arial"/>
                <a:ea typeface="Arial"/>
                <a:cs typeface="Arial"/>
              </a:rPr>
              <a:t>* Houden de projectthema’s verband met uitdagingen rond sociale ongelijkheid?  Handicaps?  “Interculturaliteit”? Seksisme? Homofobe en transfobe discriminatie? Etnische en rassendiscriminatie?</a:t>
            </a:r>
          </a:p>
          <a:p>
            <a:pPr lvl="1" indent="0" algn="just"/>
            <a:r>
              <a:rPr lang="nl-BE" sz="1400" b="0" i="0" strike="noStrike" cap="none" spc="0" baseline="0">
                <a:solidFill>
                  <a:srgbClr val="000000"/>
                </a:solidFill>
                <a:effectLst/>
                <a:latin typeface="Arial"/>
                <a:ea typeface="Arial"/>
                <a:cs typeface="Arial"/>
              </a:rPr>
              <a:t>* Vaststellingen van ongelijkheid?</a:t>
            </a:r>
          </a:p>
          <a:p>
            <a:pPr lvl="1" indent="0" algn="just"/>
            <a:r>
              <a:rPr lang="nl-BE" sz="1400" b="0" i="0" strike="noStrike" cap="none" spc="0" baseline="0">
                <a:solidFill>
                  <a:srgbClr val="000000"/>
                </a:solidFill>
                <a:effectLst/>
                <a:latin typeface="Arial"/>
                <a:ea typeface="Arial"/>
                <a:cs typeface="Arial"/>
              </a:rPr>
              <a:t>* Houdt het project rekening met deze vaststellingen? </a:t>
            </a:r>
          </a:p>
          <a:p>
            <a:endParaRPr lang="fr-BE"/>
          </a:p>
        </p:txBody>
      </p:sp>
    </p:spTree>
    <p:extLst>
      <p:ext uri="{BB962C8B-B14F-4D97-AF65-F5344CB8AC3E}">
        <p14:creationId xmlns:p14="http://schemas.microsoft.com/office/powerpoint/2010/main" val="204571253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D3179-CD6A-50E7-6512-495EE728D587}"/>
              </a:ext>
            </a:extLst>
          </p:cNvPr>
          <p:cNvSpPr>
            <a:spLocks noGrp="1"/>
          </p:cNvSpPr>
          <p:nvPr>
            <p:ph type="title"/>
          </p:nvPr>
        </p:nvSpPr>
        <p:spPr/>
        <p:txBody>
          <a:bodyPr>
            <a:normAutofit/>
          </a:bodyPr>
          <a:lstStyle/>
          <a:p>
            <a:r>
              <a:rPr lang="nl-BE" sz="2000" b="1" i="1" strike="noStrike" cap="none" spc="0" baseline="0">
                <a:solidFill>
                  <a:srgbClr val="808080"/>
                </a:solidFill>
                <a:effectLst/>
                <a:latin typeface="Arial"/>
                <a:ea typeface="Arial"/>
                <a:cs typeface="Arial"/>
              </a:rPr>
              <a:t>Checklist</a:t>
            </a:r>
            <a:r>
              <a:rPr lang="nl-BE" sz="2000" b="1" i="0" strike="noStrike" cap="none" spc="0" baseline="0">
                <a:solidFill>
                  <a:srgbClr val="808080"/>
                </a:solidFill>
                <a:effectLst/>
                <a:latin typeface="Arial"/>
                <a:ea typeface="Arial"/>
                <a:cs typeface="Arial"/>
              </a:rPr>
              <a:t> als mainstreamingtool</a:t>
            </a:r>
            <a:endParaRPr lang="fr-BE" sz="2000"/>
          </a:p>
        </p:txBody>
      </p:sp>
      <p:sp>
        <p:nvSpPr>
          <p:cNvPr id="3" name="Tijdelijke aanduiding voor tekst 2">
            <a:extLst>
              <a:ext uri="{FF2B5EF4-FFF2-40B4-BE49-F238E27FC236}">
                <a16:creationId xmlns:a16="http://schemas.microsoft.com/office/drawing/2014/main" id="{7D40159E-56E2-AFDC-7BB4-77C1FE8914AE}"/>
              </a:ext>
            </a:extLst>
          </p:cNvPr>
          <p:cNvSpPr>
            <a:spLocks noGrp="1"/>
          </p:cNvSpPr>
          <p:nvPr>
            <p:ph type="body" sz="quarter" idx="10"/>
          </p:nvPr>
        </p:nvSpPr>
        <p:spPr/>
        <p:txBody>
          <a:bodyPr>
            <a:normAutofit/>
          </a:bodyPr>
          <a:lstStyle/>
          <a:p>
            <a:r>
              <a:rPr lang="nl-BE" sz="1500" b="1" i="0" u="sng" strike="noStrike" cap="none" spc="0" baseline="0">
                <a:solidFill>
                  <a:srgbClr val="000000"/>
                </a:solidFill>
                <a:effectLst/>
                <a:uFill>
                  <a:solidFill>
                    <a:srgbClr val="000000"/>
                  </a:solidFill>
                </a:uFill>
                <a:latin typeface="Arial"/>
                <a:ea typeface="Arial"/>
                <a:cs typeface="Arial"/>
              </a:rPr>
              <a:t>Doelgroep</a:t>
            </a:r>
          </a:p>
          <a:p>
            <a:endParaRPr lang="fr-BE" sz="1500" b="1" u="sng">
              <a:solidFill>
                <a:schemeClr val="tx1"/>
              </a:solidFill>
            </a:endParaRPr>
          </a:p>
          <a:p>
            <a:pPr lvl="1" indent="0" algn="just"/>
            <a:r>
              <a:rPr lang="nl-BE" sz="1500" b="0" i="0" strike="noStrike" cap="none" spc="0" baseline="0">
                <a:solidFill>
                  <a:srgbClr val="000000"/>
                </a:solidFill>
                <a:effectLst/>
                <a:latin typeface="Arial"/>
                <a:ea typeface="Arial"/>
                <a:cs typeface="Arial"/>
              </a:rPr>
              <a:t>* Welk doelpubliek wilt u bereiken met uw project?  Baken de doelgroep goed af. Zorg ervoor dat alle doelgroepen op een bepaald moment aan bod komen. Als u niet voor een bepaalde groep kiest, wat is dan uw motivatie en komt deze op een ander moment aan bod?</a:t>
            </a:r>
          </a:p>
          <a:p>
            <a:pPr lvl="1" indent="0" algn="just"/>
            <a:r>
              <a:rPr lang="nl-BE" sz="1500" b="0" i="0" strike="noStrike" cap="none" spc="0" baseline="0">
                <a:solidFill>
                  <a:srgbClr val="000000"/>
                </a:solidFill>
                <a:effectLst/>
                <a:latin typeface="Arial"/>
                <a:ea typeface="Arial"/>
                <a:cs typeface="Arial"/>
              </a:rPr>
              <a:t>* Welke obstakels weerhouden de doelgroep ervan deel te nemen aan dit project? Kunnen er aanvullende maatregelen worden genomen om ze te bereiken?</a:t>
            </a:r>
          </a:p>
          <a:p>
            <a:pPr lvl="1" indent="0" algn="just"/>
            <a:r>
              <a:rPr lang="nl-BE" sz="1500" b="0" i="0" strike="noStrike" cap="none" spc="0" baseline="0">
                <a:solidFill>
                  <a:srgbClr val="000000"/>
                </a:solidFill>
                <a:effectLst/>
                <a:latin typeface="Arial"/>
                <a:ea typeface="Arial"/>
                <a:cs typeface="Arial"/>
              </a:rPr>
              <a:t>* Zijn uw communicatie en informatie voldoende toegankelijk en niet-stereotiep? Besteed u in uw communicatie voldoende aandacht aan de doelgroepen die u wilt bereiken?</a:t>
            </a:r>
          </a:p>
          <a:p>
            <a:endParaRPr lang="fr-BE"/>
          </a:p>
        </p:txBody>
      </p:sp>
    </p:spTree>
    <p:extLst>
      <p:ext uri="{BB962C8B-B14F-4D97-AF65-F5344CB8AC3E}">
        <p14:creationId xmlns:p14="http://schemas.microsoft.com/office/powerpoint/2010/main" val="366584200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8D0C2-4B58-6067-7308-8DA1768B45F2}"/>
              </a:ext>
            </a:extLst>
          </p:cNvPr>
          <p:cNvSpPr>
            <a:spLocks noGrp="1"/>
          </p:cNvSpPr>
          <p:nvPr>
            <p:ph type="title"/>
          </p:nvPr>
        </p:nvSpPr>
        <p:spPr/>
        <p:txBody>
          <a:bodyPr>
            <a:normAutofit/>
          </a:bodyPr>
          <a:lstStyle/>
          <a:p>
            <a:r>
              <a:rPr lang="nl-BE" sz="2000" b="1" i="1" strike="noStrike" cap="none" spc="0" baseline="0">
                <a:solidFill>
                  <a:srgbClr val="808080"/>
                </a:solidFill>
                <a:effectLst/>
                <a:latin typeface="Arial"/>
                <a:ea typeface="Arial"/>
                <a:cs typeface="Arial"/>
              </a:rPr>
              <a:t>Checklist</a:t>
            </a:r>
            <a:r>
              <a:rPr lang="nl-BE" sz="2000" b="1" i="0" strike="noStrike" cap="none" spc="0" baseline="0">
                <a:solidFill>
                  <a:srgbClr val="808080"/>
                </a:solidFill>
                <a:effectLst/>
                <a:latin typeface="Arial"/>
                <a:ea typeface="Arial"/>
                <a:cs typeface="Arial"/>
              </a:rPr>
              <a:t> als mainstreamingtool</a:t>
            </a:r>
            <a:endParaRPr lang="fr-BE" sz="2000"/>
          </a:p>
        </p:txBody>
      </p:sp>
      <p:sp>
        <p:nvSpPr>
          <p:cNvPr id="3" name="Tijdelijke aanduiding voor tekst 2">
            <a:extLst>
              <a:ext uri="{FF2B5EF4-FFF2-40B4-BE49-F238E27FC236}">
                <a16:creationId xmlns:a16="http://schemas.microsoft.com/office/drawing/2014/main" id="{473D75BC-08DA-F418-540E-5842C4F0C67C}"/>
              </a:ext>
            </a:extLst>
          </p:cNvPr>
          <p:cNvSpPr>
            <a:spLocks noGrp="1"/>
          </p:cNvSpPr>
          <p:nvPr>
            <p:ph type="body" sz="quarter" idx="10"/>
          </p:nvPr>
        </p:nvSpPr>
        <p:spPr/>
        <p:txBody>
          <a:bodyPr>
            <a:normAutofit/>
          </a:bodyPr>
          <a:lstStyle/>
          <a:p>
            <a:pPr algn="just"/>
            <a:r>
              <a:rPr lang="nl-BE" sz="1400" b="1" i="0" u="sng" strike="noStrike" cap="none" spc="0" baseline="0" dirty="0">
                <a:solidFill>
                  <a:srgbClr val="000000"/>
                </a:solidFill>
                <a:effectLst/>
                <a:uFill>
                  <a:solidFill>
                    <a:srgbClr val="000000"/>
                  </a:solidFill>
                </a:uFill>
                <a:latin typeface="Arial"/>
                <a:ea typeface="Arial"/>
                <a:cs typeface="Arial"/>
              </a:rPr>
              <a:t>Aanbod</a:t>
            </a:r>
          </a:p>
          <a:p>
            <a:pPr lvl="1" algn="just"/>
            <a:r>
              <a:rPr lang="nl-BE" sz="1400" b="0" i="0" strike="noStrike" cap="none" spc="0" baseline="0" dirty="0">
                <a:solidFill>
                  <a:srgbClr val="000000"/>
                </a:solidFill>
                <a:effectLst/>
                <a:latin typeface="Arial"/>
                <a:ea typeface="Arial"/>
                <a:cs typeface="Arial"/>
              </a:rPr>
              <a:t>* Wat gaat u doen met uw publiek? Wat is het doel?</a:t>
            </a:r>
          </a:p>
          <a:p>
            <a:pPr lvl="1" algn="just"/>
            <a:r>
              <a:rPr lang="nl-BE" sz="1400" b="0" i="0" strike="noStrike" cap="none" spc="0" baseline="0" dirty="0">
                <a:solidFill>
                  <a:srgbClr val="000000"/>
                </a:solidFill>
                <a:effectLst/>
                <a:latin typeface="Arial"/>
                <a:ea typeface="Arial"/>
                <a:cs typeface="Arial"/>
              </a:rPr>
              <a:t>* Is er voor elk wat </a:t>
            </a:r>
            <a:r>
              <a:rPr lang="nl-BE" sz="1400" b="0" i="0" strike="noStrike" cap="none" spc="0" baseline="0" dirty="0" err="1">
                <a:solidFill>
                  <a:srgbClr val="000000"/>
                </a:solidFill>
                <a:effectLst/>
                <a:latin typeface="Arial"/>
                <a:ea typeface="Arial"/>
                <a:cs typeface="Arial"/>
              </a:rPr>
              <a:t>wils</a:t>
            </a:r>
            <a:r>
              <a:rPr lang="nl-BE" sz="1400" b="0" i="0" strike="noStrike" cap="none" spc="0" baseline="0" dirty="0">
                <a:solidFill>
                  <a:srgbClr val="000000"/>
                </a:solidFill>
                <a:effectLst/>
                <a:latin typeface="Arial"/>
                <a:ea typeface="Arial"/>
                <a:cs typeface="Arial"/>
              </a:rPr>
              <a:t> (sluiten de aangeboden activiteiten aan bij de behoeften van de doelgroepen)?</a:t>
            </a:r>
          </a:p>
          <a:p>
            <a:pPr lvl="1" indent="0" algn="just"/>
            <a:r>
              <a:rPr lang="nl-BE" sz="1400" b="0" i="0" strike="noStrike" cap="none" spc="0" baseline="0" dirty="0">
                <a:solidFill>
                  <a:srgbClr val="000000"/>
                </a:solidFill>
                <a:effectLst/>
                <a:latin typeface="Arial"/>
                <a:ea typeface="Arial"/>
                <a:cs typeface="Arial"/>
              </a:rPr>
              <a:t>* Is er ook een voorstel om de traditionele rolverdeling te veranderen?</a:t>
            </a:r>
          </a:p>
          <a:p>
            <a:pPr lvl="1" indent="0" algn="just"/>
            <a:endParaRPr lang="nl-BE" sz="1400" b="0" i="0" strike="noStrike" cap="none" spc="0" baseline="0" dirty="0">
              <a:solidFill>
                <a:srgbClr val="000000"/>
              </a:solidFill>
              <a:effectLst/>
              <a:latin typeface="Arial"/>
              <a:ea typeface="Arial"/>
              <a:cs typeface="Arial"/>
            </a:endParaRPr>
          </a:p>
          <a:p>
            <a:pPr algn="just"/>
            <a:r>
              <a:rPr lang="nl-BE" sz="1400" b="1" i="0" u="sng" strike="noStrike" cap="none" spc="0" baseline="0" dirty="0">
                <a:solidFill>
                  <a:srgbClr val="000000"/>
                </a:solidFill>
                <a:effectLst/>
                <a:uFill>
                  <a:solidFill>
                    <a:srgbClr val="000000"/>
                  </a:solidFill>
                </a:uFill>
                <a:latin typeface="Arial"/>
                <a:ea typeface="Arial"/>
                <a:cs typeface="Arial"/>
              </a:rPr>
              <a:t>Begeleiding van het project</a:t>
            </a:r>
          </a:p>
          <a:p>
            <a:pPr lvl="1" algn="just"/>
            <a:r>
              <a:rPr lang="nl-BE" sz="1400" b="0" i="0" strike="noStrike" cap="none" spc="0" baseline="0" dirty="0">
                <a:solidFill>
                  <a:srgbClr val="000000"/>
                </a:solidFill>
                <a:effectLst/>
                <a:latin typeface="Arial"/>
                <a:ea typeface="Arial"/>
                <a:cs typeface="Arial"/>
              </a:rPr>
              <a:t>* Wie zal deze doelgroep(en) begeleiden (bv. gender, leeftijd, afkomst, seksuele oriëntatie)?</a:t>
            </a:r>
          </a:p>
          <a:p>
            <a:pPr lvl="1" algn="just"/>
            <a:r>
              <a:rPr lang="nl-BE" sz="1400" b="0" i="0" strike="noStrike" cap="none" spc="0" baseline="0" dirty="0">
                <a:solidFill>
                  <a:srgbClr val="000000"/>
                </a:solidFill>
                <a:effectLst/>
                <a:latin typeface="Arial"/>
                <a:ea typeface="Arial"/>
                <a:cs typeface="Arial"/>
              </a:rPr>
              <a:t>* Is er eventueel nood aan bijkomende opleiding/ondersteuning voor deze begeleiding?</a:t>
            </a:r>
          </a:p>
          <a:p>
            <a:endParaRPr lang="fr-BE" dirty="0"/>
          </a:p>
        </p:txBody>
      </p:sp>
    </p:spTree>
    <p:extLst>
      <p:ext uri="{BB962C8B-B14F-4D97-AF65-F5344CB8AC3E}">
        <p14:creationId xmlns:p14="http://schemas.microsoft.com/office/powerpoint/2010/main" val="350779202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8D0C2-4B58-6067-7308-8DA1768B45F2}"/>
              </a:ext>
            </a:extLst>
          </p:cNvPr>
          <p:cNvSpPr>
            <a:spLocks noGrp="1"/>
          </p:cNvSpPr>
          <p:nvPr>
            <p:ph type="title"/>
          </p:nvPr>
        </p:nvSpPr>
        <p:spPr/>
        <p:txBody>
          <a:bodyPr>
            <a:normAutofit/>
          </a:bodyPr>
          <a:lstStyle/>
          <a:p>
            <a:r>
              <a:rPr lang="nl-BE" sz="2000" b="1" i="1" strike="noStrike" cap="none" spc="0" baseline="0">
                <a:solidFill>
                  <a:srgbClr val="808080"/>
                </a:solidFill>
                <a:effectLst/>
                <a:latin typeface="Arial"/>
                <a:ea typeface="Arial"/>
                <a:cs typeface="Arial"/>
              </a:rPr>
              <a:t>Checklist</a:t>
            </a:r>
            <a:r>
              <a:rPr lang="nl-BE" sz="2000" b="1" i="0" strike="noStrike" cap="none" spc="0" baseline="0">
                <a:solidFill>
                  <a:srgbClr val="808080"/>
                </a:solidFill>
                <a:effectLst/>
                <a:latin typeface="Arial"/>
                <a:ea typeface="Arial"/>
                <a:cs typeface="Arial"/>
              </a:rPr>
              <a:t> als mainstreamingtool</a:t>
            </a:r>
            <a:endParaRPr lang="fr-BE" sz="2000"/>
          </a:p>
        </p:txBody>
      </p:sp>
      <p:sp>
        <p:nvSpPr>
          <p:cNvPr id="3" name="Tijdelijke aanduiding voor tekst 2">
            <a:extLst>
              <a:ext uri="{FF2B5EF4-FFF2-40B4-BE49-F238E27FC236}">
                <a16:creationId xmlns:a16="http://schemas.microsoft.com/office/drawing/2014/main" id="{473D75BC-08DA-F418-540E-5842C4F0C67C}"/>
              </a:ext>
            </a:extLst>
          </p:cNvPr>
          <p:cNvSpPr>
            <a:spLocks noGrp="1"/>
          </p:cNvSpPr>
          <p:nvPr>
            <p:ph type="body" sz="quarter" idx="10"/>
          </p:nvPr>
        </p:nvSpPr>
        <p:spPr/>
        <p:txBody>
          <a:bodyPr>
            <a:normAutofit/>
          </a:bodyPr>
          <a:lstStyle/>
          <a:p>
            <a:pPr algn="just"/>
            <a:r>
              <a:rPr lang="nl-BE" sz="1400" b="1" i="0" u="sng" strike="noStrike" cap="none" spc="0" baseline="0">
                <a:solidFill>
                  <a:srgbClr val="000000"/>
                </a:solidFill>
                <a:effectLst/>
                <a:uFill>
                  <a:solidFill>
                    <a:srgbClr val="000000"/>
                  </a:solidFill>
                </a:uFill>
                <a:latin typeface="Arial"/>
                <a:ea typeface="Arial"/>
                <a:cs typeface="Arial"/>
              </a:rPr>
              <a:t>Infrastructuur</a:t>
            </a:r>
          </a:p>
          <a:p>
            <a:pPr algn="just"/>
            <a:endParaRPr lang="fr-BE" sz="1400" b="1">
              <a:solidFill>
                <a:schemeClr val="tx1"/>
              </a:solidFill>
            </a:endParaRPr>
          </a:p>
          <a:p>
            <a:pPr lvl="1" indent="0" algn="just"/>
            <a:r>
              <a:rPr lang="nl-BE" sz="1400" b="0" i="0" strike="noStrike" cap="none" spc="0" baseline="0">
                <a:solidFill>
                  <a:srgbClr val="000000"/>
                </a:solidFill>
                <a:effectLst/>
                <a:latin typeface="Arial"/>
                <a:ea typeface="Arial"/>
                <a:cs typeface="Arial"/>
              </a:rPr>
              <a:t>* Wanneer en waar wilt u uw project organiseren (binnen, buiten, welke wijk)?</a:t>
            </a:r>
          </a:p>
          <a:p>
            <a:pPr lvl="1" indent="0" algn="just"/>
            <a:r>
              <a:rPr lang="nl-BE" sz="1400" b="0" i="0" strike="noStrike" cap="none" spc="0" baseline="0">
                <a:solidFill>
                  <a:srgbClr val="000000"/>
                </a:solidFill>
                <a:effectLst/>
                <a:latin typeface="Arial"/>
                <a:ea typeface="Arial"/>
                <a:cs typeface="Arial"/>
              </a:rPr>
              <a:t>* Is deze locatie relatief toegankelijk voor de doelgroep(en) (op het vlak van mobiliteit, veiligheid, enz.)?</a:t>
            </a:r>
          </a:p>
          <a:p>
            <a:pPr lvl="1" indent="0" algn="just"/>
            <a:r>
              <a:rPr lang="nl-BE" sz="1400" b="0" i="0" strike="noStrike" cap="none" spc="0" baseline="0">
                <a:solidFill>
                  <a:srgbClr val="000000"/>
                </a:solidFill>
                <a:effectLst/>
                <a:latin typeface="Arial"/>
                <a:ea typeface="Arial"/>
                <a:cs typeface="Arial"/>
              </a:rPr>
              <a:t>* Welke oplossingen stelt u voor om deze moeilijkheden te overwinnen?</a:t>
            </a:r>
          </a:p>
          <a:p>
            <a:endParaRPr lang="fr-BE"/>
          </a:p>
        </p:txBody>
      </p:sp>
    </p:spTree>
    <p:extLst>
      <p:ext uri="{BB962C8B-B14F-4D97-AF65-F5344CB8AC3E}">
        <p14:creationId xmlns:p14="http://schemas.microsoft.com/office/powerpoint/2010/main" val="328036808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C9B5FB-6C9B-6EA3-FAF9-1D3042B80E16}"/>
              </a:ext>
            </a:extLst>
          </p:cNvPr>
          <p:cNvSpPr>
            <a:spLocks noGrp="1"/>
          </p:cNvSpPr>
          <p:nvPr>
            <p:ph type="body" sz="quarter" idx="10"/>
          </p:nvPr>
        </p:nvSpPr>
        <p:spPr>
          <a:xfrm>
            <a:off x="611560" y="1635647"/>
            <a:ext cx="8424936" cy="1440160"/>
          </a:xfrm>
        </p:spPr>
        <p:txBody>
          <a:bodyPr/>
          <a:lstStyle/>
          <a:p>
            <a:endParaRPr lang="fr-FR" sz="2000"/>
          </a:p>
          <a:p>
            <a:endParaRPr lang="fr-FR" sz="2000"/>
          </a:p>
          <a:p>
            <a:r>
              <a:rPr lang="nl-BE" sz="2000" b="1" i="0" strike="noStrike" cap="all" spc="0" baseline="0">
                <a:solidFill>
                  <a:srgbClr val="808080"/>
                </a:solidFill>
                <a:effectLst/>
                <a:latin typeface="Arial"/>
                <a:ea typeface="Arial"/>
                <a:cs typeface="Arial"/>
              </a:rPr>
              <a:t>ENKELE referenties voor meer informatie</a:t>
            </a:r>
            <a:endParaRPr lang="fr-BE" sz="2000"/>
          </a:p>
          <a:p>
            <a:endParaRPr lang="fr-BE"/>
          </a:p>
        </p:txBody>
      </p:sp>
    </p:spTree>
    <p:extLst>
      <p:ext uri="{BB962C8B-B14F-4D97-AF65-F5344CB8AC3E}">
        <p14:creationId xmlns:p14="http://schemas.microsoft.com/office/powerpoint/2010/main" val="23016180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1C7C465-BE09-7D5E-5A4E-42D1463DEE8D}"/>
              </a:ext>
            </a:extLst>
          </p:cNvPr>
          <p:cNvSpPr>
            <a:spLocks noGrp="1"/>
          </p:cNvSpPr>
          <p:nvPr>
            <p:ph type="body" sz="quarter" idx="14"/>
          </p:nvPr>
        </p:nvSpPr>
        <p:spPr>
          <a:xfrm>
            <a:off x="467544" y="483518"/>
            <a:ext cx="8280920" cy="4032448"/>
          </a:xfrm>
        </p:spPr>
        <p:txBody>
          <a:bodyPr>
            <a:normAutofit/>
          </a:bodyPr>
          <a:lstStyle/>
          <a:p>
            <a:pPr marL="285750" indent="-285750">
              <a:buFontTx/>
              <a:buChar char="-"/>
            </a:pPr>
            <a:r>
              <a:rPr lang="nl-BE" sz="1200" b="0" i="0" strike="noStrike" cap="none" spc="0" baseline="0" dirty="0">
                <a:solidFill>
                  <a:schemeClr val="tx1"/>
                </a:solidFill>
                <a:effectLst/>
                <a:latin typeface="Arial"/>
                <a:ea typeface="Arial"/>
                <a:cs typeface="Arial"/>
              </a:rPr>
              <a:t>De presentatie is onder meer gebaseerd op presentaties van </a:t>
            </a:r>
            <a:r>
              <a:rPr lang="nl-BE" sz="1200" b="0" i="0" strike="noStrike" cap="none" spc="0" baseline="0" dirty="0" err="1">
                <a:solidFill>
                  <a:schemeClr val="tx1"/>
                </a:solidFill>
                <a:effectLst/>
                <a:latin typeface="Arial"/>
                <a:ea typeface="Arial"/>
                <a:cs typeface="Arial"/>
              </a:rPr>
              <a:t>equal.brussels</a:t>
            </a:r>
            <a:r>
              <a:rPr lang="nl-BE" sz="1200" b="0" i="0" strike="noStrike" cap="none" spc="0" baseline="0" dirty="0">
                <a:solidFill>
                  <a:schemeClr val="tx1"/>
                </a:solidFill>
                <a:effectLst/>
                <a:latin typeface="Arial"/>
                <a:ea typeface="Arial"/>
                <a:cs typeface="Arial"/>
              </a:rPr>
              <a:t>.</a:t>
            </a:r>
          </a:p>
          <a:p>
            <a:pPr marL="285750" indent="-285750">
              <a:buFontTx/>
              <a:buChar char="-"/>
            </a:pPr>
            <a:r>
              <a:rPr lang="nl-BE" sz="1200" b="0" i="0" strike="noStrike" cap="none" spc="0" baseline="0" dirty="0">
                <a:solidFill>
                  <a:schemeClr val="tx1"/>
                </a:solidFill>
                <a:effectLst/>
                <a:latin typeface="Arial"/>
                <a:ea typeface="Arial"/>
                <a:cs typeface="Arial"/>
              </a:rPr>
              <a:t>Verordening (EU) 2021/1060 van het Europees Parlement en de Raad van 24 juni 2021 houdende gemeenschappelijke bepalingen inzake het Europees Fonds voor regionale ontwikkeling, het Europees Sociaal Fonds Plus, het Cohesiefonds, het Fonds voor een rechtvaardige transitie en het Europees Fonds voor maritieme zaken, visserij en aquacultuur en de financiële regels voor die fondsen en voor het Fonds voor asiel, migratie en integratie, het Fonds voor interne veiligheid en het Instrument voor financiële steun voor grensbeheer en visumbeleid. Horizontale beginselen.</a:t>
            </a:r>
          </a:p>
          <a:p>
            <a:pPr marL="285750" indent="-285750">
              <a:buFontTx/>
              <a:buChar char="-"/>
            </a:pPr>
            <a:r>
              <a:rPr lang="nl-BE" sz="1200" b="0" i="0" u="sng" strike="noStrike" cap="none" spc="0" baseline="0" dirty="0">
                <a:solidFill>
                  <a:schemeClr val="tx1"/>
                </a:solidFill>
                <a:effectLst/>
                <a:uFill>
                  <a:solidFill>
                    <a:srgbClr val="000000"/>
                  </a:solidFill>
                </a:uFill>
                <a:latin typeface="Arial"/>
                <a:ea typeface="Arial"/>
                <a:cs typeface="Arial"/>
                <a:hlinkClick r:id="rId2">
                  <a:extLst>
                    <a:ext uri="{A12FA001-AC4F-418D-AE19-62706E023703}">
                      <ahyp:hlinkClr xmlns:ahyp="http://schemas.microsoft.com/office/drawing/2018/hyperlinkcolor" val="tx"/>
                    </a:ext>
                  </a:extLst>
                </a:hlinkClick>
              </a:rPr>
              <a:t>Unia: voor gelijke kansen, tegen discriminatie | Unia</a:t>
            </a:r>
            <a:endParaRPr lang="nl-NL" sz="2200" b="0" u="sng" dirty="0">
              <a:solidFill>
                <a:schemeClr val="tx1"/>
              </a:solidFill>
            </a:endParaRPr>
          </a:p>
          <a:p>
            <a:pPr marL="285750" indent="-285750">
              <a:buFontTx/>
              <a:buChar char="-"/>
            </a:pPr>
            <a:r>
              <a:rPr lang="nl-BE" sz="1200" b="0" i="0" u="sng" strike="noStrike" cap="none" spc="0" baseline="0" dirty="0">
                <a:solidFill>
                  <a:schemeClr val="tx1"/>
                </a:solidFill>
                <a:effectLst/>
                <a:uFill>
                  <a:solidFill>
                    <a:srgbClr val="000000"/>
                  </a:solidFill>
                </a:uFill>
                <a:latin typeface="Arial"/>
                <a:ea typeface="Arial"/>
                <a:cs typeface="Arial"/>
                <a:hlinkClick r:id="rId3" history="0">
                  <a:extLst>
                    <a:ext uri="{A12FA001-AC4F-418D-AE19-62706E023703}">
                      <ahyp:hlinkClr xmlns:ahyp="http://schemas.microsoft.com/office/drawing/2018/hyperlinkcolor" val="tx"/>
                    </a:ext>
                  </a:extLst>
                </a:hlinkClick>
              </a:rPr>
              <a:t>Gender mainstreaming | Instituut voor de gelijkheid van vrouwen en mannen (belgium.be)</a:t>
            </a:r>
            <a:endParaRPr lang="nl-NL" sz="2200" b="0" u="sng" dirty="0">
              <a:solidFill>
                <a:schemeClr val="tx1"/>
              </a:solidFill>
            </a:endParaRPr>
          </a:p>
          <a:p>
            <a:pPr marL="285750" indent="-285750">
              <a:buFontTx/>
              <a:buChar char="-"/>
            </a:pPr>
            <a:r>
              <a:rPr lang="nl-BE" sz="1200" b="0" i="0" strike="noStrike" cap="none" spc="0" baseline="0" dirty="0">
                <a:solidFill>
                  <a:srgbClr val="595959"/>
                </a:solidFill>
                <a:effectLst/>
                <a:latin typeface="Arial"/>
                <a:ea typeface="Arial"/>
                <a:cs typeface="Arial"/>
                <a:hlinkClick r:id="rId4">
                  <a:extLst>
                    <a:ext uri="{A12FA001-AC4F-418D-AE19-62706E023703}">
                      <ahyp:hlinkClr xmlns:ahyp="http://schemas.microsoft.com/office/drawing/2018/hyperlinkcolor" val="tx"/>
                    </a:ext>
                  </a:extLst>
                </a:hlinkClick>
              </a:rPr>
              <a:t>Brussels plan voor gendermainstreaming en gelijkheid tussen vrouwen en mannen 2022-2025 - </a:t>
            </a:r>
            <a:r>
              <a:rPr lang="nl-BE" sz="1200" b="0" i="0" strike="noStrike" cap="none" spc="0" baseline="0" dirty="0" err="1">
                <a:solidFill>
                  <a:srgbClr val="595959"/>
                </a:solidFill>
                <a:effectLst/>
                <a:latin typeface="Arial"/>
                <a:ea typeface="Arial"/>
                <a:cs typeface="Arial"/>
                <a:hlinkClick r:id="rId4">
                  <a:extLst>
                    <a:ext uri="{A12FA001-AC4F-418D-AE19-62706E023703}">
                      <ahyp:hlinkClr xmlns:ahyp="http://schemas.microsoft.com/office/drawing/2018/hyperlinkcolor" val="tx"/>
                    </a:ext>
                  </a:extLst>
                </a:hlinkClick>
              </a:rPr>
              <a:t>equal.</a:t>
            </a:r>
            <a:r>
              <a:rPr lang="nl-BE" sz="1200" b="0" i="0" strike="noStrike" cap="none" spc="0" baseline="0" dirty="0" err="1">
                <a:solidFill>
                  <a:schemeClr val="tx1"/>
                </a:solidFill>
                <a:effectLst/>
                <a:latin typeface="Arial"/>
                <a:ea typeface="Arial"/>
                <a:cs typeface="Arial"/>
                <a:hlinkClick r:id="rId4">
                  <a:extLst>
                    <a:ext uri="{A12FA001-AC4F-418D-AE19-62706E023703}">
                      <ahyp:hlinkClr xmlns:ahyp="http://schemas.microsoft.com/office/drawing/2018/hyperlinkcolor" val="tx"/>
                    </a:ext>
                  </a:extLst>
                </a:hlinkClick>
              </a:rPr>
              <a:t>brussels</a:t>
            </a:r>
            <a:endParaRPr lang="fr-FR" sz="2200" b="0" dirty="0">
              <a:solidFill>
                <a:schemeClr val="tx1"/>
              </a:solidFill>
            </a:endParaRPr>
          </a:p>
          <a:p>
            <a:pPr marL="285750" indent="-285750">
              <a:buFontTx/>
              <a:buChar char="-"/>
            </a:pPr>
            <a:r>
              <a:rPr lang="nl-BE" sz="1200" b="0" i="0" strike="noStrike" cap="none" spc="0" baseline="0" dirty="0">
                <a:solidFill>
                  <a:srgbClr val="595959"/>
                </a:solidFill>
                <a:effectLst/>
                <a:latin typeface="Arial"/>
                <a:ea typeface="Arial"/>
                <a:cs typeface="Arial"/>
                <a:hlinkClick r:id="rId5">
                  <a:extLst>
                    <a:ext uri="{A12FA001-AC4F-418D-AE19-62706E023703}">
                      <ahyp:hlinkClr xmlns:ahyp="http://schemas.microsoft.com/office/drawing/2018/hyperlinkcolor" val="tx"/>
                    </a:ext>
                  </a:extLst>
                </a:hlinkClick>
              </a:rPr>
              <a:t>Brussels plan voor de integratie van </a:t>
            </a:r>
            <a:r>
              <a:rPr lang="nl-BE" sz="1200" b="0" i="0" strike="noStrike" cap="none" spc="0" baseline="0" dirty="0" err="1">
                <a:solidFill>
                  <a:srgbClr val="595959"/>
                </a:solidFill>
                <a:effectLst/>
                <a:latin typeface="Arial"/>
                <a:ea typeface="Arial"/>
                <a:cs typeface="Arial"/>
                <a:hlinkClick r:id="rId5">
                  <a:extLst>
                    <a:ext uri="{A12FA001-AC4F-418D-AE19-62706E023703}">
                      <ahyp:hlinkClr xmlns:ahyp="http://schemas.microsoft.com/office/drawing/2018/hyperlinkcolor" val="tx"/>
                    </a:ext>
                  </a:extLst>
                </a:hlinkClick>
              </a:rPr>
              <a:t>handistreaming</a:t>
            </a:r>
            <a:r>
              <a:rPr lang="nl-BE" sz="1200" b="0" i="0" strike="noStrike" cap="none" spc="0" baseline="0" dirty="0">
                <a:solidFill>
                  <a:srgbClr val="595959"/>
                </a:solidFill>
                <a:effectLst/>
                <a:latin typeface="Arial"/>
                <a:ea typeface="Arial"/>
                <a:cs typeface="Arial"/>
                <a:hlinkClick r:id="rId5">
                  <a:extLst>
                    <a:ext uri="{A12FA001-AC4F-418D-AE19-62706E023703}">
                      <ahyp:hlinkClr xmlns:ahyp="http://schemas.microsoft.com/office/drawing/2018/hyperlinkcolor" val="tx"/>
                    </a:ext>
                  </a:extLst>
                </a:hlinkClick>
              </a:rPr>
              <a:t> in het overheidsbeleid 2022-2025 - </a:t>
            </a:r>
            <a:r>
              <a:rPr lang="nl-BE" sz="1200" b="0" i="0" strike="noStrike" cap="none" spc="0" baseline="0" dirty="0" err="1">
                <a:solidFill>
                  <a:srgbClr val="595959"/>
                </a:solidFill>
                <a:effectLst/>
                <a:latin typeface="Arial"/>
                <a:ea typeface="Arial"/>
                <a:cs typeface="Arial"/>
                <a:hlinkClick r:id="rId5">
                  <a:extLst>
                    <a:ext uri="{A12FA001-AC4F-418D-AE19-62706E023703}">
                      <ahyp:hlinkClr xmlns:ahyp="http://schemas.microsoft.com/office/drawing/2018/hyperlinkcolor" val="tx"/>
                    </a:ext>
                  </a:extLst>
                </a:hlinkClick>
              </a:rPr>
              <a:t>equal.</a:t>
            </a:r>
            <a:r>
              <a:rPr lang="nl-BE" sz="1200" b="0" i="0" strike="noStrike" cap="none" spc="0" baseline="0" dirty="0" err="1">
                <a:solidFill>
                  <a:schemeClr val="tx1"/>
                </a:solidFill>
                <a:effectLst/>
                <a:latin typeface="Arial"/>
                <a:ea typeface="Arial"/>
                <a:cs typeface="Arial"/>
                <a:hlinkClick r:id="rId5">
                  <a:extLst>
                    <a:ext uri="{A12FA001-AC4F-418D-AE19-62706E023703}">
                      <ahyp:hlinkClr xmlns:ahyp="http://schemas.microsoft.com/office/drawing/2018/hyperlinkcolor" val="tx"/>
                    </a:ext>
                  </a:extLst>
                </a:hlinkClick>
              </a:rPr>
              <a:t>brussels</a:t>
            </a:r>
            <a:endParaRPr lang="nl-NL" sz="2200" b="0" u="sng" dirty="0">
              <a:solidFill>
                <a:schemeClr val="tx1"/>
              </a:solidFill>
            </a:endParaRPr>
          </a:p>
          <a:p>
            <a:pPr marL="285750" indent="-285750">
              <a:buFontTx/>
              <a:buChar char="-"/>
            </a:pPr>
            <a:r>
              <a:rPr lang="nl-BE" sz="1200" b="0" i="0" strike="noStrike" cap="none" spc="0" baseline="0" dirty="0">
                <a:solidFill>
                  <a:srgbClr val="595959"/>
                </a:solidFill>
                <a:effectLst/>
                <a:latin typeface="Arial"/>
                <a:ea typeface="Arial"/>
                <a:cs typeface="Arial"/>
                <a:hlinkClick r:id="rId6">
                  <a:extLst>
                    <a:ext uri="{A12FA001-AC4F-418D-AE19-62706E023703}">
                      <ahyp:hlinkClr xmlns:ahyp="http://schemas.microsoft.com/office/drawing/2018/hyperlinkcolor" val="tx"/>
                    </a:ext>
                  </a:extLst>
                </a:hlinkClick>
              </a:rPr>
              <a:t>Tips voor </a:t>
            </a:r>
            <a:r>
              <a:rPr lang="nl-BE" sz="1200" b="0" i="0" strike="noStrike" cap="none" spc="0" baseline="0" dirty="0" err="1">
                <a:solidFill>
                  <a:srgbClr val="595959"/>
                </a:solidFill>
                <a:effectLst/>
                <a:latin typeface="Arial"/>
                <a:ea typeface="Arial"/>
                <a:cs typeface="Arial"/>
                <a:hlinkClick r:id="rId6">
                  <a:extLst>
                    <a:ext uri="{A12FA001-AC4F-418D-AE19-62706E023703}">
                      <ahyp:hlinkClr xmlns:ahyp="http://schemas.microsoft.com/office/drawing/2018/hyperlinkcolor" val="tx"/>
                    </a:ext>
                  </a:extLst>
                </a:hlinkClick>
              </a:rPr>
              <a:t>genderinclusief</a:t>
            </a:r>
            <a:r>
              <a:rPr lang="nl-BE" sz="1200" b="0" i="0" strike="noStrike" cap="none" spc="0" baseline="0" dirty="0">
                <a:solidFill>
                  <a:schemeClr val="tx1"/>
                </a:solidFill>
                <a:effectLst/>
                <a:latin typeface="Arial"/>
                <a:ea typeface="Arial"/>
                <a:cs typeface="Arial"/>
                <a:hlinkClick r:id="rId6">
                  <a:extLst>
                    <a:ext uri="{A12FA001-AC4F-418D-AE19-62706E023703}">
                      <ahyp:hlinkClr xmlns:ahyp="http://schemas.microsoft.com/office/drawing/2018/hyperlinkcolor" val="tx"/>
                    </a:ext>
                  </a:extLst>
                </a:hlinkClick>
              </a:rPr>
              <a:t> schrijven (belgium.be)</a:t>
            </a:r>
            <a:endParaRPr lang="fr-BE" sz="2200" b="0" dirty="0">
              <a:solidFill>
                <a:schemeClr val="tx1"/>
              </a:solidFill>
              <a:ea typeface="Calibri" panose="020F0502020204030204" pitchFamily="34" charset="0"/>
            </a:endParaRPr>
          </a:p>
          <a:p>
            <a:pPr marL="285750" indent="-285750">
              <a:buFontTx/>
              <a:buChar char="-"/>
            </a:pPr>
            <a:endParaRPr lang="fr-BE" sz="1400" b="0" dirty="0">
              <a:solidFill>
                <a:schemeClr val="tx1"/>
              </a:solidFill>
            </a:endParaRPr>
          </a:p>
        </p:txBody>
      </p:sp>
    </p:spTree>
    <p:extLst>
      <p:ext uri="{BB962C8B-B14F-4D97-AF65-F5344CB8AC3E}">
        <p14:creationId xmlns:p14="http://schemas.microsoft.com/office/powerpoint/2010/main" val="235012318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1C7C465-BE09-7D5E-5A4E-42D1463DEE8D}"/>
              </a:ext>
            </a:extLst>
          </p:cNvPr>
          <p:cNvSpPr>
            <a:spLocks noGrp="1"/>
          </p:cNvSpPr>
          <p:nvPr>
            <p:ph type="body" sz="quarter" idx="14"/>
          </p:nvPr>
        </p:nvSpPr>
        <p:spPr>
          <a:xfrm>
            <a:off x="467544" y="483518"/>
            <a:ext cx="8280920" cy="4032448"/>
          </a:xfrm>
        </p:spPr>
        <p:txBody>
          <a:bodyPr>
            <a:normAutofit/>
          </a:bodyPr>
          <a:lstStyle/>
          <a:p>
            <a:pPr marL="171450" indent="-171450">
              <a:buFontTx/>
              <a:buChar char="-"/>
            </a:pPr>
            <a:r>
              <a:rPr lang="nl-BE" sz="1400" b="0" i="0" strike="noStrike" cap="none" spc="0" baseline="0" dirty="0">
                <a:solidFill>
                  <a:srgbClr val="595959"/>
                </a:solidFill>
                <a:effectLst/>
                <a:latin typeface="Arial"/>
                <a:ea typeface="Arial"/>
                <a:cs typeface="Arial"/>
                <a:hlinkClick r:id="rId2">
                  <a:extLst>
                    <a:ext uri="{A12FA001-AC4F-418D-AE19-62706E023703}">
                      <ahyp:hlinkClr xmlns:ahyp="http://schemas.microsoft.com/office/drawing/2018/hyperlinkcolor" val="tx"/>
                    </a:ext>
                  </a:extLst>
                </a:hlinkClick>
              </a:rPr>
              <a:t>Genderongelijkheid in Brussel in cijfers - GOB-SPRB (</a:t>
            </a:r>
            <a:r>
              <a:rPr lang="nl-BE" sz="1400" b="0" i="0" strike="noStrike" cap="none" spc="0" baseline="0" dirty="0" err="1">
                <a:solidFill>
                  <a:srgbClr val="595959"/>
                </a:solidFill>
                <a:effectLst/>
                <a:latin typeface="Arial"/>
                <a:ea typeface="Arial"/>
                <a:cs typeface="Arial"/>
                <a:hlinkClick r:id="rId2">
                  <a:extLst>
                    <a:ext uri="{A12FA001-AC4F-418D-AE19-62706E023703}">
                      <ahyp:hlinkClr xmlns:ahyp="http://schemas.microsoft.com/office/drawing/2018/hyperlinkcolor" val="tx"/>
                    </a:ext>
                  </a:extLst>
                </a:hlinkClick>
              </a:rPr>
              <a:t>overheidsdienst.brussels</a:t>
            </a:r>
            <a:r>
              <a:rPr lang="nl-BE" sz="1400" b="0" i="0" strike="noStrike" cap="none" spc="0" baseline="0" dirty="0">
                <a:solidFill>
                  <a:schemeClr val="tx1"/>
                </a:solidFill>
                <a:effectLst/>
                <a:latin typeface="Arial"/>
                <a:ea typeface="Arial"/>
                <a:cs typeface="Arial"/>
                <a:hlinkClick r:id="rId2">
                  <a:extLst>
                    <a:ext uri="{A12FA001-AC4F-418D-AE19-62706E023703}">
                      <ahyp:hlinkClr xmlns:ahyp="http://schemas.microsoft.com/office/drawing/2018/hyperlinkcolor" val="tx"/>
                    </a:ext>
                  </a:extLst>
                </a:hlinkClick>
              </a:rPr>
              <a:t>)</a:t>
            </a:r>
            <a:endParaRPr lang="fr-FR" sz="1400" b="0" dirty="0">
              <a:solidFill>
                <a:schemeClr val="tx1"/>
              </a:solidFill>
            </a:endParaRPr>
          </a:p>
          <a:p>
            <a:pPr marL="171450" indent="-171450">
              <a:buFontTx/>
              <a:buChar char="-"/>
            </a:pPr>
            <a:r>
              <a:rPr lang="nl-BE" sz="1400" b="0" i="0" strike="noStrike" cap="none" spc="0" baseline="0" dirty="0">
                <a:solidFill>
                  <a:schemeClr val="tx1"/>
                </a:solidFill>
                <a:effectLst/>
                <a:latin typeface="Arial"/>
                <a:ea typeface="Arial"/>
                <a:cs typeface="Arial"/>
                <a:hlinkClick r:id="rId3">
                  <a:extLst>
                    <a:ext uri="{A12FA001-AC4F-418D-AE19-62706E023703}">
                      <ahyp:hlinkClr xmlns:ahyp="http://schemas.microsoft.com/office/drawing/2018/hyperlinkcolor" val="tx"/>
                    </a:ext>
                  </a:extLst>
                </a:hlinkClick>
              </a:rPr>
              <a:t>Overheidsopdrachten | Instituut voor de gelijkheid van vrouwen en mannen (belgium.be) </a:t>
            </a:r>
            <a:endParaRPr lang="fr-BE" sz="1400" b="0" dirty="0">
              <a:solidFill>
                <a:schemeClr val="tx1"/>
              </a:solidFill>
            </a:endParaRPr>
          </a:p>
          <a:p>
            <a:pPr marL="171450" indent="-171450">
              <a:buFontTx/>
              <a:buChar char="-"/>
            </a:pPr>
            <a:r>
              <a:rPr lang="nl-BE" sz="1400" b="0" i="0" strike="noStrike" cap="none" spc="0" baseline="0" dirty="0">
                <a:solidFill>
                  <a:srgbClr val="595959"/>
                </a:solidFill>
                <a:effectLst/>
                <a:latin typeface="Arial"/>
                <a:ea typeface="Arial"/>
                <a:cs typeface="Arial"/>
                <a:hlinkClick r:id="rId4">
                  <a:extLst>
                    <a:ext uri="{A12FA001-AC4F-418D-AE19-62706E023703}">
                      <ahyp:hlinkClr xmlns:ahyp="http://schemas.microsoft.com/office/drawing/2018/hyperlinkcolor" val="tx"/>
                    </a:ext>
                  </a:extLst>
                </a:hlinkClick>
              </a:rPr>
              <a:t>73 - De genderdimensie in de federale communicatie integreren_NL.pdf (belgium.be</a:t>
            </a:r>
            <a:r>
              <a:rPr lang="nl-BE" sz="1400" b="0" i="0" strike="noStrike" cap="none" spc="0" baseline="0" dirty="0">
                <a:solidFill>
                  <a:schemeClr val="tx1"/>
                </a:solidFill>
                <a:effectLst/>
                <a:latin typeface="Arial"/>
                <a:ea typeface="Arial"/>
                <a:cs typeface="Arial"/>
                <a:hlinkClick r:id="rId4">
                  <a:extLst>
                    <a:ext uri="{A12FA001-AC4F-418D-AE19-62706E023703}">
                      <ahyp:hlinkClr xmlns:ahyp="http://schemas.microsoft.com/office/drawing/2018/hyperlinkcolor" val="tx"/>
                    </a:ext>
                  </a:extLst>
                </a:hlinkClick>
              </a:rPr>
              <a:t>)</a:t>
            </a:r>
            <a:endParaRPr lang="fr-FR" sz="1400" b="0" dirty="0">
              <a:solidFill>
                <a:schemeClr val="tx1"/>
              </a:solidFill>
            </a:endParaRPr>
          </a:p>
          <a:p>
            <a:pPr marL="171450" indent="-171450">
              <a:buFontTx/>
              <a:buChar char="-"/>
            </a:pPr>
            <a:r>
              <a:rPr lang="nl-BE" sz="1400" b="0" i="0" strike="noStrike" cap="none" spc="0" baseline="0" dirty="0">
                <a:solidFill>
                  <a:schemeClr val="tx1"/>
                </a:solidFill>
                <a:effectLst/>
                <a:latin typeface="Arial"/>
                <a:ea typeface="Arial"/>
                <a:cs typeface="Arial"/>
              </a:rPr>
              <a:t>De genderchecklist: </a:t>
            </a:r>
            <a:r>
              <a:rPr lang="nl-BE" sz="1400" b="0" i="0" strike="noStrike" cap="none" spc="0" baseline="0" dirty="0">
                <a:solidFill>
                  <a:schemeClr val="tx1"/>
                </a:solidFill>
                <a:effectLst/>
                <a:latin typeface="Arial"/>
                <a:ea typeface="Arial"/>
                <a:cs typeface="Arial"/>
                <a:hlinkClick r:id="rId5">
                  <a:extLst>
                    <a:ext uri="{A12FA001-AC4F-418D-AE19-62706E023703}">
                      <ahyp:hlinkClr xmlns:ahyp="http://schemas.microsoft.com/office/drawing/2018/hyperlinkcolor" val="tx"/>
                    </a:ext>
                  </a:extLst>
                </a:hlinkClick>
              </a:rPr>
              <a:t>0635_folderNL_FR.indd (belgium.be)</a:t>
            </a:r>
            <a:r>
              <a:rPr lang="nl-BE" sz="1400" b="0" i="0" strike="noStrike" cap="none" spc="0" baseline="0" dirty="0">
                <a:solidFill>
                  <a:schemeClr val="tx1"/>
                </a:solidFill>
                <a:effectLst/>
                <a:latin typeface="Arial"/>
                <a:ea typeface="Arial"/>
                <a:cs typeface="Arial"/>
              </a:rPr>
              <a:t> </a:t>
            </a:r>
          </a:p>
          <a:p>
            <a:pPr marL="171450" indent="-171450">
              <a:buFontTx/>
              <a:buChar char="-"/>
            </a:pPr>
            <a:r>
              <a:rPr lang="nl-BE" sz="1400" b="0" i="0" strike="noStrike" cap="none" spc="0" baseline="0" dirty="0">
                <a:solidFill>
                  <a:schemeClr val="tx1"/>
                </a:solidFill>
                <a:effectLst/>
                <a:latin typeface="Arial"/>
                <a:ea typeface="Arial"/>
                <a:cs typeface="Arial"/>
                <a:hlinkClick r:id="rId6">
                  <a:extLst>
                    <a:ext uri="{A12FA001-AC4F-418D-AE19-62706E023703}">
                      <ahyp:hlinkClr xmlns:ahyp="http://schemas.microsoft.com/office/drawing/2018/hyperlinkcolor" val="tx"/>
                    </a:ext>
                  </a:extLst>
                </a:hlinkClick>
              </a:rPr>
              <a:t>Microsoft Word - Checklist genderdimensie NL.docx (belgium.be)</a:t>
            </a:r>
            <a:endParaRPr lang="nl-BE" sz="1400" b="0" i="0" strike="noStrike" cap="none" spc="0" baseline="0" dirty="0">
              <a:solidFill>
                <a:schemeClr val="tx1"/>
              </a:solidFill>
              <a:effectLst/>
              <a:latin typeface="Arial"/>
              <a:ea typeface="Arial"/>
              <a:cs typeface="Arial"/>
            </a:endParaRPr>
          </a:p>
          <a:p>
            <a:pPr marL="171450" indent="-171450">
              <a:buFontTx/>
              <a:buChar char="-"/>
            </a:pPr>
            <a:r>
              <a:rPr lang="fr-BE" sz="1400" b="0" dirty="0">
                <a:solidFill>
                  <a:srgbClr val="595959"/>
                </a:solidFill>
                <a:hlinkClick r:id="rId7">
                  <a:extLst>
                    <a:ext uri="{A12FA001-AC4F-418D-AE19-62706E023703}">
                      <ahyp:hlinkClr xmlns:ahyp="http://schemas.microsoft.com/office/drawing/2018/hyperlinkcolor" val="tx"/>
                    </a:ext>
                  </a:extLst>
                </a:hlinkClick>
              </a:rPr>
              <a:t>Brochure_handistreaming_toolbox.</a:t>
            </a:r>
            <a:r>
              <a:rPr lang="fr-BE" sz="1400" b="0" dirty="0">
                <a:solidFill>
                  <a:schemeClr val="tx1"/>
                </a:solidFill>
                <a:hlinkClick r:id="rId7">
                  <a:extLst>
                    <a:ext uri="{A12FA001-AC4F-418D-AE19-62706E023703}">
                      <ahyp:hlinkClr xmlns:ahyp="http://schemas.microsoft.com/office/drawing/2018/hyperlinkcolor" val="tx"/>
                    </a:ext>
                  </a:extLst>
                </a:hlinkClick>
              </a:rPr>
              <a:t>pdf</a:t>
            </a:r>
            <a:endParaRPr lang="fr-BE" sz="1400" b="0" dirty="0">
              <a:solidFill>
                <a:schemeClr val="tx1"/>
              </a:solidFill>
            </a:endParaRPr>
          </a:p>
          <a:p>
            <a:pPr marL="171450" indent="-171450">
              <a:buFontTx/>
              <a:buChar char="-"/>
            </a:pPr>
            <a:r>
              <a:rPr lang="fr-BE" sz="1400" b="0" dirty="0" err="1">
                <a:solidFill>
                  <a:schemeClr val="tx1"/>
                </a:solidFill>
                <a:hlinkClick r:id="rId8">
                  <a:extLst>
                    <a:ext uri="{A12FA001-AC4F-418D-AE19-62706E023703}">
                      <ahyp:hlinkClr xmlns:ahyp="http://schemas.microsoft.com/office/drawing/2018/hyperlinkcolor" val="tx"/>
                    </a:ext>
                  </a:extLst>
                </a:hlinkClick>
              </a:rPr>
              <a:t>What</a:t>
            </a:r>
            <a:r>
              <a:rPr lang="fr-BE" sz="1400" b="0" dirty="0">
                <a:solidFill>
                  <a:schemeClr val="tx1"/>
                </a:solidFill>
                <a:hlinkClick r:id="rId8">
                  <a:extLst>
                    <a:ext uri="{A12FA001-AC4F-418D-AE19-62706E023703}">
                      <ahyp:hlinkClr xmlns:ahyp="http://schemas.microsoft.com/office/drawing/2018/hyperlinkcolor" val="tx"/>
                    </a:ext>
                  </a:extLst>
                </a:hlinkClick>
              </a:rPr>
              <a:t> </a:t>
            </a:r>
            <a:r>
              <a:rPr lang="fr-BE" sz="1400" b="0" dirty="0" err="1">
                <a:solidFill>
                  <a:schemeClr val="tx1"/>
                </a:solidFill>
                <a:hlinkClick r:id="rId8">
                  <a:extLst>
                    <a:ext uri="{A12FA001-AC4F-418D-AE19-62706E023703}">
                      <ahyp:hlinkClr xmlns:ahyp="http://schemas.microsoft.com/office/drawing/2018/hyperlinkcolor" val="tx"/>
                    </a:ext>
                  </a:extLst>
                </a:hlinkClick>
              </a:rPr>
              <a:t>is</a:t>
            </a:r>
            <a:r>
              <a:rPr lang="fr-BE" sz="1400" b="0" dirty="0">
                <a:solidFill>
                  <a:schemeClr val="tx1"/>
                </a:solidFill>
                <a:hlinkClick r:id="rId8">
                  <a:extLst>
                    <a:ext uri="{A12FA001-AC4F-418D-AE19-62706E023703}">
                      <ahyp:hlinkClr xmlns:ahyp="http://schemas.microsoft.com/office/drawing/2018/hyperlinkcolor" val="tx"/>
                    </a:ext>
                  </a:extLst>
                </a:hlinkClick>
              </a:rPr>
              <a:t> </a:t>
            </a:r>
            <a:r>
              <a:rPr lang="fr-BE" sz="1400" b="0" dirty="0" err="1">
                <a:solidFill>
                  <a:schemeClr val="tx1"/>
                </a:solidFill>
                <a:hlinkClick r:id="rId8">
                  <a:extLst>
                    <a:ext uri="{A12FA001-AC4F-418D-AE19-62706E023703}">
                      <ahyp:hlinkClr xmlns:ahyp="http://schemas.microsoft.com/office/drawing/2018/hyperlinkcolor" val="tx"/>
                    </a:ext>
                  </a:extLst>
                </a:hlinkClick>
              </a:rPr>
              <a:t>Gendered</a:t>
            </a:r>
            <a:r>
              <a:rPr lang="fr-BE" sz="1400" b="0" dirty="0">
                <a:solidFill>
                  <a:schemeClr val="tx1"/>
                </a:solidFill>
                <a:hlinkClick r:id="rId8">
                  <a:extLst>
                    <a:ext uri="{A12FA001-AC4F-418D-AE19-62706E023703}">
                      <ahyp:hlinkClr xmlns:ahyp="http://schemas.microsoft.com/office/drawing/2018/hyperlinkcolor" val="tx"/>
                    </a:ext>
                  </a:extLst>
                </a:hlinkClick>
              </a:rPr>
              <a:t> Innovations? | </a:t>
            </a:r>
            <a:r>
              <a:rPr lang="fr-BE" sz="1400" b="0" dirty="0" err="1">
                <a:solidFill>
                  <a:schemeClr val="tx1"/>
                </a:solidFill>
                <a:hlinkClick r:id="rId8">
                  <a:extLst>
                    <a:ext uri="{A12FA001-AC4F-418D-AE19-62706E023703}">
                      <ahyp:hlinkClr xmlns:ahyp="http://schemas.microsoft.com/office/drawing/2018/hyperlinkcolor" val="tx"/>
                    </a:ext>
                  </a:extLst>
                </a:hlinkClick>
              </a:rPr>
              <a:t>Gendered</a:t>
            </a:r>
            <a:r>
              <a:rPr lang="fr-BE" sz="1400" b="0" dirty="0">
                <a:solidFill>
                  <a:schemeClr val="tx1"/>
                </a:solidFill>
                <a:hlinkClick r:id="rId8">
                  <a:extLst>
                    <a:ext uri="{A12FA001-AC4F-418D-AE19-62706E023703}">
                      <ahyp:hlinkClr xmlns:ahyp="http://schemas.microsoft.com/office/drawing/2018/hyperlinkcolor" val="tx"/>
                    </a:ext>
                  </a:extLst>
                </a:hlinkClick>
              </a:rPr>
              <a:t> Innovations (stanford.edu)</a:t>
            </a:r>
            <a:endParaRPr lang="fr-BE" sz="1400" b="0" dirty="0">
              <a:solidFill>
                <a:schemeClr val="tx1"/>
              </a:solidFill>
            </a:endParaRPr>
          </a:p>
          <a:p>
            <a:pPr marL="171450" indent="-171450">
              <a:buFontTx/>
              <a:buChar char="-"/>
            </a:pPr>
            <a:r>
              <a:rPr lang="nl-NL" sz="1400" b="0" dirty="0">
                <a:solidFill>
                  <a:schemeClr val="tx1"/>
                </a:solidFill>
                <a:hlinkClick r:id="rId9">
                  <a:extLst>
                    <a:ext uri="{A12FA001-AC4F-418D-AE19-62706E023703}">
                      <ahyp:hlinkClr xmlns:ahyp="http://schemas.microsoft.com/office/drawing/2018/hyperlinkcolor" val="tx"/>
                    </a:ext>
                  </a:extLst>
                </a:hlinkClick>
              </a:rPr>
              <a:t>Gids voor inclusieve communicatie (</a:t>
            </a:r>
            <a:r>
              <a:rPr lang="nl-NL" sz="1400" b="0" dirty="0" err="1">
                <a:solidFill>
                  <a:schemeClr val="tx1"/>
                </a:solidFill>
                <a:hlinkClick r:id="rId9">
                  <a:extLst>
                    <a:ext uri="{A12FA001-AC4F-418D-AE19-62706E023703}">
                      <ahyp:hlinkClr xmlns:ahyp="http://schemas.microsoft.com/office/drawing/2018/hyperlinkcolor" val="tx"/>
                    </a:ext>
                  </a:extLst>
                </a:hlinkClick>
              </a:rPr>
              <a:t>equal.brussels</a:t>
            </a:r>
            <a:r>
              <a:rPr lang="nl-NL" sz="1400" b="0" dirty="0">
                <a:solidFill>
                  <a:schemeClr val="tx1"/>
                </a:solidFill>
                <a:hlinkClick r:id="rId9">
                  <a:extLst>
                    <a:ext uri="{A12FA001-AC4F-418D-AE19-62706E023703}">
                      <ahyp:hlinkClr xmlns:ahyp="http://schemas.microsoft.com/office/drawing/2018/hyperlinkcolor" val="tx"/>
                    </a:ext>
                  </a:extLst>
                </a:hlinkClick>
              </a:rPr>
              <a:t>)</a:t>
            </a:r>
            <a:endParaRPr lang="fr-BE" sz="1400" b="0" dirty="0">
              <a:solidFill>
                <a:schemeClr val="tx1"/>
              </a:solidFill>
            </a:endParaRPr>
          </a:p>
          <a:p>
            <a:pPr marL="171450" indent="-171450">
              <a:buFontTx/>
              <a:buChar char="-"/>
            </a:pPr>
            <a:endParaRPr lang="fr-BE" sz="1400" b="0" dirty="0">
              <a:solidFill>
                <a:schemeClr val="tx1"/>
              </a:solidFill>
            </a:endParaRPr>
          </a:p>
          <a:p>
            <a:pPr marL="171450" indent="-171450">
              <a:buFontTx/>
              <a:buChar char="-"/>
            </a:pPr>
            <a:endParaRPr lang="fr-FR" sz="1400" b="0" dirty="0">
              <a:solidFill>
                <a:schemeClr val="tx1"/>
              </a:solidFill>
            </a:endParaRPr>
          </a:p>
          <a:p>
            <a:pPr marL="285750" indent="-285750">
              <a:buFontTx/>
              <a:buChar char="-"/>
            </a:pPr>
            <a:endParaRPr lang="fr-FR" sz="1400" b="0" dirty="0">
              <a:solidFill>
                <a:schemeClr val="tx1"/>
              </a:solidFill>
              <a:hlinkClick r:id="rId10">
                <a:extLst>
                  <a:ext uri="{A12FA001-AC4F-418D-AE19-62706E023703}">
                    <ahyp:hlinkClr xmlns:ahyp="http://schemas.microsoft.com/office/drawing/2018/hyperlinkcolor" val="tx"/>
                  </a:ext>
                </a:extLst>
              </a:hlinkClick>
            </a:endParaRPr>
          </a:p>
          <a:p>
            <a:endParaRPr lang="fr-BE" sz="1400" b="0" dirty="0">
              <a:solidFill>
                <a:schemeClr val="tx1"/>
              </a:solidFill>
            </a:endParaRPr>
          </a:p>
        </p:txBody>
      </p:sp>
    </p:spTree>
    <p:extLst>
      <p:ext uri="{BB962C8B-B14F-4D97-AF65-F5344CB8AC3E}">
        <p14:creationId xmlns:p14="http://schemas.microsoft.com/office/powerpoint/2010/main" val="338501725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a:xfrm>
            <a:off x="1835696" y="1455626"/>
            <a:ext cx="5400600" cy="2268252"/>
          </a:xfrm>
        </p:spPr>
        <p:txBody>
          <a:bodyPr>
            <a:normAutofit/>
          </a:bodyPr>
          <a:lstStyle/>
          <a:p>
            <a:pPr algn="ctr"/>
            <a:r>
              <a:rPr lang="nl-BE" sz="2000" b="1" i="0" strike="noStrike" cap="none" spc="0" baseline="0">
                <a:solidFill>
                  <a:srgbClr val="808080"/>
                </a:solidFill>
                <a:effectLst/>
                <a:latin typeface="Arial"/>
                <a:ea typeface="Arial"/>
                <a:cs typeface="Arial"/>
              </a:rPr>
              <a:t>DANK VOOR UW AANDACHT!</a:t>
            </a:r>
          </a:p>
          <a:p>
            <a:pPr algn="ctr"/>
            <a:endParaRPr lang="fr-BE" sz="2000"/>
          </a:p>
          <a:p>
            <a:pPr algn="ctr"/>
            <a:r>
              <a:rPr lang="nl-BE" sz="2000" b="1" i="0" strike="noStrike" cap="none" spc="0" baseline="0">
                <a:solidFill>
                  <a:srgbClr val="808080"/>
                </a:solidFill>
                <a:effectLst/>
                <a:latin typeface="Arial"/>
                <a:ea typeface="Arial"/>
                <a:cs typeface="Arial"/>
              </a:rPr>
              <a:t>VRAGEN?</a:t>
            </a:r>
          </a:p>
          <a:p>
            <a:pPr algn="ctr"/>
            <a:endParaRPr lang="fr-BE"/>
          </a:p>
          <a:p>
            <a:pPr algn="ctr"/>
            <a:endParaRPr lang="fr-BE"/>
          </a:p>
          <a:p>
            <a:pPr algn="ctr"/>
            <a:r>
              <a:rPr lang="nl-BE" sz="2000" b="1" i="0" strike="noStrike" cap="none" spc="0" baseline="0">
                <a:solidFill>
                  <a:srgbClr val="808080"/>
                </a:solidFill>
                <a:effectLst/>
                <a:latin typeface="Arial"/>
                <a:ea typeface="Arial"/>
                <a:cs typeface="Arial"/>
              </a:rPr>
              <a:t>www.efro.brussels</a:t>
            </a:r>
          </a:p>
          <a:p>
            <a:endParaRPr lang="fr-BE"/>
          </a:p>
        </p:txBody>
      </p:sp>
      <p:pic>
        <p:nvPicPr>
          <p:cNvPr id="4" name="Image 3">
            <a:extLst>
              <a:ext uri="{FF2B5EF4-FFF2-40B4-BE49-F238E27FC236}">
                <a16:creationId xmlns:a16="http://schemas.microsoft.com/office/drawing/2014/main" id="{0C398AD9-3873-D986-BE50-B65043AFAE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627534"/>
            <a:ext cx="4320480" cy="509504"/>
          </a:xfrm>
          <a:prstGeom prst="rect">
            <a:avLst/>
          </a:prstGeom>
        </p:spPr>
      </p:pic>
    </p:spTree>
    <p:extLst>
      <p:ext uri="{BB962C8B-B14F-4D97-AF65-F5344CB8AC3E}">
        <p14:creationId xmlns:p14="http://schemas.microsoft.com/office/powerpoint/2010/main" val="269327236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1.10.31"/>
  <p:tag name="AS_TITLE" val="Aspose.Slides for Java"/>
  <p:tag name="AS_VERSION" val="21.10"/>
</p:tagLst>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7FDBD2-A37C-452B-B852-DEF265E709AA}">
  <ds:schemaRefs>
    <ds:schemaRef ds:uri="http://purl.org/dc/dcmitype/"/>
    <ds:schemaRef ds:uri="http://schemas.microsoft.com/office/2006/documentManagement/types"/>
    <ds:schemaRef ds:uri="http://purl.org/dc/elements/1.1/"/>
    <ds:schemaRef ds:uri="bfa7d963-24c6-42df-9c60-af0ce4d6be14"/>
    <ds:schemaRef ds:uri="http://schemas.microsoft.com/office/2006/metadata/properties"/>
    <ds:schemaRef ds:uri="http://purl.org/dc/terms/"/>
    <ds:schemaRef ds:uri="12cb0234-c0b0-4c53-84af-973ef88e2a02"/>
    <ds:schemaRef ds:uri="http://schemas.microsoft.com/office/infopath/2007/PartnerControls"/>
    <ds:schemaRef ds:uri="http://schemas.openxmlformats.org/package/2006/metadata/core-properties"/>
    <ds:schemaRef ds:uri="9c7c9337-ae00-402d-ade6-9de608163fc8"/>
    <ds:schemaRef ds:uri="http://www.w3.org/XML/1998/namespace"/>
  </ds:schemaRefs>
</ds:datastoreItem>
</file>

<file path=customXml/itemProps2.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removed="0"/>
</clbl:labelList>
</file>

<file path=docProps/app.xml><?xml version="1.0" encoding="utf-8"?>
<Properties xmlns="http://schemas.openxmlformats.org/officeDocument/2006/extended-properties" xmlns:vt="http://schemas.openxmlformats.org/officeDocument/2006/docPropsVTypes">
  <TotalTime>0</TotalTime>
  <Words>3502</Words>
  <Application>Microsoft Office PowerPoint</Application>
  <PresentationFormat>Diavoorstelling (16:9)</PresentationFormat>
  <Paragraphs>314</Paragraphs>
  <Slides>43</Slides>
  <Notes>0</Notes>
  <HiddenSlides>0</HiddenSlides>
  <MMClips>0</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43</vt:i4>
      </vt:variant>
    </vt:vector>
  </HeadingPairs>
  <TitlesOfParts>
    <vt:vector size="54" baseType="lpstr">
      <vt:lpstr>ＭＳ Ｐゴシック</vt:lpstr>
      <vt:lpstr>Aller Light</vt:lpstr>
      <vt:lpstr>Arial</vt:lpstr>
      <vt:lpstr>Calibri</vt:lpstr>
      <vt:lpstr>Courier New</vt:lpstr>
      <vt:lpstr>Open Sans</vt:lpstr>
      <vt:lpstr>Symbol</vt:lpstr>
      <vt:lpstr>Times New Roman</vt:lpstr>
      <vt:lpstr>Wingdings</vt:lpstr>
      <vt:lpstr>Wingdings 2</vt:lpstr>
      <vt:lpstr>Thème Office</vt:lpstr>
      <vt:lpstr>PowerPoint-presentatie</vt:lpstr>
      <vt:lpstr>PROGRAMMA</vt:lpstr>
      <vt:lpstr>PowerPoint-presentatie</vt:lpstr>
      <vt:lpstr>PowerPoint-presentatie</vt:lpstr>
      <vt:lpstr>PowerPoint-presentatie</vt:lpstr>
      <vt:lpstr>Sleutelbegrippen MAINSTREAMING</vt:lpstr>
      <vt:lpstr>Sleutelbegrippen GENDER</vt:lpstr>
      <vt:lpstr>Sleutelbegrippen Gendermainstreaming = de integratie van de genderdimensie </vt:lpstr>
      <vt:lpstr>Sleutelbegrippen Gendermainstreaming</vt:lpstr>
      <vt:lpstr>Sleutelbegrippen </vt:lpstr>
      <vt:lpstr> Sleutelbegrippen handistreaming  </vt:lpstr>
      <vt:lpstr>PowerPoint-presentatie</vt:lpstr>
      <vt:lpstr>WAT HET PROJECT BETREFT</vt:lpstr>
      <vt:lpstr>WAT HET PROJECT BETREFT</vt:lpstr>
      <vt:lpstr>PowerPoint-presentatie</vt:lpstr>
      <vt:lpstr>PowerPoint-presentatie</vt:lpstr>
      <vt:lpstr>PowerPoint-presentatie</vt:lpstr>
      <vt:lpstr>PowerPoint-presentatie</vt:lpstr>
      <vt:lpstr>PowerPoint-presentatie</vt:lpstr>
      <vt:lpstr>ENKELE VOORBEELDEN  REKENING HOUDEN MET DE GENDERDIMENSIE BIJ OVERHEIDSOPDRACHTEN</vt:lpstr>
      <vt:lpstr> ENKELE VOORBEELDEN  REKENING HOUDEN MET DE GENDERDIMENSIE BIJ OVERHEIDSOPDRACHTEN </vt:lpstr>
      <vt:lpstr>  ENKELE VOORBEELDEN  REKENING HOUDEN MET DE GENDERDIMENSIE BIJ OVERHEIDSOPDRACHTEN </vt:lpstr>
      <vt:lpstr>ENKELE VOORBEELDEN  REKENING HOUDEN MET GENDERGELIJKHEID BIJ OVERHEIDSOPDRACHTEN</vt:lpstr>
      <vt:lpstr> ENKELE VOORBEELDEN  REKENING HOUDEN MET GENDERGELIJKHEID BIJ OVERHEIDSOPDRACHTEN </vt:lpstr>
      <vt:lpstr> ENKELE VOORBEELDEN  REKENING HOUDEN MET GENDERGELIJKHEID BIJ OVERHEIDSOPDRACHTEN </vt:lpstr>
      <vt:lpstr>ENKELE CONCRETE VOORBEELDEN Hoe gender integreren in de projecten (KMO’s) </vt:lpstr>
      <vt:lpstr> ENKELE CONCRETE VOORBEELDEN  GENDERGELIJKHEID OP HET VLAK VAN AANWERVING, BEZOLDIGING, WERKPOSTEN, WERKTIJD, … </vt:lpstr>
      <vt:lpstr>ENKELE CONCRETE VOORBEELDEN  GENDERGELIJKHEID – NEUTRALE/TOEGANKELIJKE COMMUNICATIE</vt:lpstr>
      <vt:lpstr> ENKELE CONCRETE VOORBEELDEN GENDER  </vt:lpstr>
      <vt:lpstr>ENKELE CONCRETE VOORBEELDEN </vt:lpstr>
      <vt:lpstr>ENKELE CONCRETE VOORBEELDEN TOEGANKELIJKHEID VOOR PERSONEN MET EEN HANDICAP </vt:lpstr>
      <vt:lpstr>ENKELE CONCRETE VOORBEELDEN TOEGANKELIJKHEID VOOR PERSONEN MET EEN HANDICAP </vt:lpstr>
      <vt:lpstr>ENKELE CONCRETE VOORBEELDEN TOEGANKELIJKHEID VOOR PERSONEN MET EEN HANDICAP </vt:lpstr>
      <vt:lpstr>ENKELE CONCRETE VOORBEELDEN TOEGANKELIJKHEID VOOR PERSONEN MET EEN HANDICAP</vt:lpstr>
      <vt:lpstr>PowerPoint-presentatie</vt:lpstr>
      <vt:lpstr>Checklist als mainstreamingtool </vt:lpstr>
      <vt:lpstr>Checklist als mainstreamingtool</vt:lpstr>
      <vt:lpstr>Checklist als mainstreamingtool</vt:lpstr>
      <vt:lpstr>Checklist als mainstreamingtool</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MOERMAN Ann</cp:lastModifiedBy>
  <cp:revision>353</cp:revision>
  <cp:lastPrinted>2023-09-25T09:47:46Z</cp:lastPrinted>
  <dcterms:created xsi:type="dcterms:W3CDTF">2013-10-17T10:19:39Z</dcterms:created>
  <dcterms:modified xsi:type="dcterms:W3CDTF">2024-10-03T13:10:09Z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0x010100DBAA8B00DAA7C7409BC687FC09F57BB400E4F7548ADFC764439EEC91D3488DFE1F</vt:lpwstr>
  </property>
  <property fmtid="{D5CDD505-2E9C-101B-9397-08002B2CF9AE}" pid="3" name="Marquage spécifique">
    <vt:lpwstr/>
  </property>
  <property fmtid="{D5CDD505-2E9C-101B-9397-08002B2CF9AE}" pid="4" name="Mot_x002d_cl_x00e9_">
    <vt:lpwstr/>
  </property>
  <property fmtid="{D5CDD505-2E9C-101B-9397-08002B2CF9AE}" pid="5" name="Mot-clé">
    <vt:lpwstr/>
  </property>
  <property fmtid="{D5CDD505-2E9C-101B-9397-08002B2CF9AE}" pid="6" name="Orientation1">
    <vt:lpwstr/>
  </property>
  <property fmtid="{D5CDD505-2E9C-101B-9397-08002B2CF9AE}" pid="7" name="Type de document">
    <vt:lpwstr>13;#Template PowerPoint|637b2f20-df0a-4619-9eb8-50d9a2752545</vt:lpwstr>
  </property>
  <property fmtid="{D5CDD505-2E9C-101B-9397-08002B2CF9AE}" pid="8" name="Utilisation1">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