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59" r:id="rId5"/>
    <p:sldId id="372" r:id="rId6"/>
    <p:sldId id="462" r:id="rId7"/>
    <p:sldId id="390" r:id="rId8"/>
    <p:sldId id="444" r:id="rId9"/>
    <p:sldId id="445" r:id="rId10"/>
    <p:sldId id="446" r:id="rId11"/>
    <p:sldId id="447" r:id="rId12"/>
    <p:sldId id="448" r:id="rId13"/>
    <p:sldId id="380" r:id="rId14"/>
    <p:sldId id="379" r:id="rId15"/>
    <p:sldId id="381" r:id="rId16"/>
    <p:sldId id="383" r:id="rId17"/>
    <p:sldId id="449" r:id="rId18"/>
    <p:sldId id="450" r:id="rId19"/>
    <p:sldId id="461" r:id="rId20"/>
    <p:sldId id="452" r:id="rId21"/>
    <p:sldId id="453" r:id="rId22"/>
    <p:sldId id="456" r:id="rId23"/>
    <p:sldId id="454" r:id="rId24"/>
    <p:sldId id="457" r:id="rId25"/>
    <p:sldId id="458" r:id="rId26"/>
    <p:sldId id="459" r:id="rId27"/>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1"/>
    <p:restoredTop sz="82440" autoAdjust="0"/>
  </p:normalViewPr>
  <p:slideViewPr>
    <p:cSldViewPr>
      <p:cViewPr varScale="1">
        <p:scale>
          <a:sx n="89" d="100"/>
          <a:sy n="89" d="100"/>
        </p:scale>
        <p:origin x="350" y="82"/>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08-10-24</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08-10-24</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rtl="0"/>
            <a:fld id="{BDD4ACC6-E18E-4F9E-B1BC-6F01A0255BE9}" type="slidenum">
              <a:rPr/>
              <a:t>4</a:t>
            </a:fld>
            <a:endParaRPr dirty="0"/>
          </a:p>
        </p:txBody>
      </p:sp>
    </p:spTree>
    <p:extLst>
      <p:ext uri="{BB962C8B-B14F-4D97-AF65-F5344CB8AC3E}">
        <p14:creationId xmlns:p14="http://schemas.microsoft.com/office/powerpoint/2010/main" val="1638272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FR" sz="1200" b="1"/>
              <a:t>Pourquoi sessions d’info: subside européen, pas comme les subventions régionales CQD et CRU</a:t>
            </a:r>
          </a:p>
          <a:p>
            <a:r>
              <a:rPr lang="fr-FR" sz="1200" b="1"/>
              <a:t>Même si avant déjà bénéficiaire de subsides FEDER, nouvelle programmation avec des modifications donc organisation de sessions d’informations + explication générale en début de la programmation, après la sélection,</a:t>
            </a:r>
          </a:p>
          <a:p>
            <a:r>
              <a:rPr lang="fr-FR" sz="1200" b="1"/>
              <a:t>Cadre dans l’accompagnement des bénéficiaires par la Direction FEDER.</a:t>
            </a:r>
          </a:p>
          <a:p>
            <a:r>
              <a:rPr lang="fr-FR" sz="1200" b="1"/>
              <a:t>Un Vade-mecum a été établi et sera soumis pour approbation au Gouvernement.</a:t>
            </a:r>
          </a:p>
          <a:p>
            <a:r>
              <a:rPr lang="fr-FR" sz="1200" b="1"/>
              <a:t>Dans la session d’information d’aujourd’hui: présentation de son contenu</a:t>
            </a:r>
            <a:endParaRPr lang="fr-BE" b="1"/>
          </a:p>
          <a:p>
            <a:endParaRPr lang="fr-BE"/>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5</a:t>
            </a:fld>
            <a:endParaRPr lang="fr-BE"/>
          </a:p>
        </p:txBody>
      </p:sp>
    </p:spTree>
    <p:extLst>
      <p:ext uri="{BB962C8B-B14F-4D97-AF65-F5344CB8AC3E}">
        <p14:creationId xmlns:p14="http://schemas.microsoft.com/office/powerpoint/2010/main" val="1260235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buFont typeface="Arial" pitchFamily="34" charset="0"/>
              <a:buChar char="•"/>
            </a:pPr>
            <a:r>
              <a:rPr lang="fr-BE" b="0" i="0">
                <a:solidFill>
                  <a:srgbClr val="374151"/>
                </a:solidFill>
                <a:effectLst/>
                <a:latin typeface="Söhne"/>
              </a:rPr>
              <a:t>L'autorité de gestion effectue des contrôles de 1er niveau, y compris la vérification des produits et services cofinancés, le contrôle des dépenses déclarées, l'examen du système comptable, et la gestion des obligations en matière de communication et de publicité.</a:t>
            </a:r>
          </a:p>
          <a:p>
            <a:pPr lvl="1">
              <a:buFont typeface="Arial" pitchFamily="34" charset="0"/>
              <a:buChar char="•"/>
            </a:pPr>
            <a:r>
              <a:rPr lang="fr-BE" b="0" i="0">
                <a:solidFill>
                  <a:srgbClr val="374151"/>
                </a:solidFill>
                <a:effectLst/>
                <a:latin typeface="Söhne"/>
              </a:rPr>
              <a:t>L'autorité d'audit, indépendante de l'autorité de gestion, effectue des contrôles de 2ème niveau, notamment la vérification des dépenses déclarées conformément à la réglementation européenne.</a:t>
            </a:r>
          </a:p>
          <a:p>
            <a:pPr lvl="1">
              <a:buFont typeface="Arial" pitchFamily="34" charset="0"/>
              <a:buChar char="•"/>
            </a:pPr>
            <a:r>
              <a:rPr lang="fr-BE" b="0" i="0">
                <a:solidFill>
                  <a:srgbClr val="374151"/>
                </a:solidFill>
                <a:effectLst/>
                <a:latin typeface="Söhne"/>
              </a:rPr>
              <a:t>Les instances européennes, telles que la Commission européenne, l'OLAF et la Cour des comptes européenne, peuvent également effectuer des contrôles sur place pour vérifier le fonctionnement des systèmes de gestion et de contrôle</a:t>
            </a:r>
            <a:endParaRPr lang="fr-BE"/>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23</a:t>
            </a:fld>
            <a:endParaRPr lang="fr-BE"/>
          </a:p>
        </p:txBody>
      </p:sp>
    </p:spTree>
    <p:extLst>
      <p:ext uri="{BB962C8B-B14F-4D97-AF65-F5344CB8AC3E}">
        <p14:creationId xmlns:p14="http://schemas.microsoft.com/office/powerpoint/2010/main" val="3476068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08-10-24</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err="1">
                <a:ln>
                  <a:noFill/>
                </a:ln>
                <a:solidFill>
                  <a:srgbClr val="1F497D">
                    <a:lumMod val="75000"/>
                  </a:srgbClr>
                </a:solidFill>
                <a:effectLst/>
                <a:uLnTx/>
                <a:uFillTx/>
              </a:rPr>
              <a:t>Programme</a:t>
            </a:r>
            <a:r>
              <a:rPr kumimoji="0" lang="nl-NL" sz="1600" b="1" i="0" u="none" strike="noStrike" kern="1200" cap="all" spc="0" normalizeH="0" baseline="0" dirty="0">
                <a:ln>
                  <a:noFill/>
                </a:ln>
                <a:solidFill>
                  <a:srgbClr val="1F497D">
                    <a:lumMod val="75000"/>
                  </a:srgbClr>
                </a:solidFill>
                <a:effectLst/>
                <a:uLnTx/>
                <a:uFillTx/>
              </a:rPr>
              <a:t> </a:t>
            </a:r>
            <a:r>
              <a:rPr kumimoji="0" lang="nl-NL" sz="1600" b="1" i="0" u="none" strike="noStrike" kern="1200" cap="all" spc="0" normalizeH="0" baseline="0" dirty="0" err="1">
                <a:ln>
                  <a:noFill/>
                </a:ln>
                <a:solidFill>
                  <a:srgbClr val="1F497D">
                    <a:lumMod val="75000"/>
                  </a:srgbClr>
                </a:solidFill>
                <a:effectLst/>
                <a:uLnTx/>
                <a:uFillTx/>
              </a:rPr>
              <a:t>feder</a:t>
            </a:r>
            <a:r>
              <a:rPr kumimoji="0" lang="nl-NL" sz="1600" b="1" i="0" u="none" strike="noStrike" kern="1200" cap="all" spc="0" normalizeH="0" baseline="0" dirty="0">
                <a:ln>
                  <a:noFill/>
                </a:ln>
                <a:solidFill>
                  <a:srgbClr val="1F497D">
                    <a:lumMod val="75000"/>
                  </a:srgbClr>
                </a:solidFill>
                <a:effectLst/>
                <a:uLnTx/>
                <a:uFillTx/>
              </a:rPr>
              <a:t> 2021-2027</a:t>
            </a:r>
          </a:p>
          <a:p>
            <a:pPr algn="ctr">
              <a:defRPr/>
            </a:pPr>
            <a:r>
              <a:rPr kumimoji="0" lang="nl-NL" sz="1600" b="1" i="0" u="none" strike="noStrike" kern="1200" cap="all" spc="0" normalizeH="0" baseline="0" dirty="0">
                <a:ln>
                  <a:noFill/>
                </a:ln>
                <a:solidFill>
                  <a:srgbClr val="1F497D">
                    <a:lumMod val="75000"/>
                  </a:srgbClr>
                </a:solidFill>
                <a:effectLst/>
                <a:uLnTx/>
                <a:uFillTx/>
              </a:rPr>
              <a:t>EFRO-programma 2021-2027</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a:ln>
                  <a:noFill/>
                </a:ln>
                <a:solidFill>
                  <a:srgbClr val="1F497D">
                    <a:lumMod val="75000"/>
                  </a:srgbClr>
                </a:solidFill>
                <a:effectLst/>
                <a:uLnTx/>
                <a:uFillTx/>
              </a:rPr>
              <a:t> </a:t>
            </a:r>
            <a:endParaRPr kumimoji="0" lang="fr-FR" sz="1600" b="1" i="0" u="none" strike="noStrike" kern="1200" cap="all" spc="0" normalizeH="0" baseline="0" noProof="0" dirty="0">
              <a:ln>
                <a:noFill/>
              </a:ln>
              <a:solidFill>
                <a:srgbClr val="1F497D">
                  <a:lumMod val="75000"/>
                </a:srgbClr>
              </a:solidFill>
              <a:effectLst/>
              <a:uLnTx/>
              <a:uFillTx/>
            </a:endParaRPr>
          </a:p>
          <a:p>
            <a:pPr algn="ctr" rtl="0"/>
            <a:r>
              <a:rPr lang="nl-NL" sz="1400" cap="all" dirty="0" err="1">
                <a:solidFill>
                  <a:srgbClr val="1F497D">
                    <a:lumMod val="75000"/>
                  </a:srgbClr>
                </a:solidFill>
              </a:rPr>
              <a:t>Session</a:t>
            </a:r>
            <a:r>
              <a:rPr lang="nl-NL" sz="1400" cap="all" dirty="0">
                <a:solidFill>
                  <a:srgbClr val="1F497D">
                    <a:lumMod val="75000"/>
                  </a:srgbClr>
                </a:solidFill>
              </a:rPr>
              <a:t> </a:t>
            </a:r>
            <a:r>
              <a:rPr lang="nl-NL" sz="1400" cap="all" dirty="0" err="1">
                <a:solidFill>
                  <a:srgbClr val="1F497D">
                    <a:lumMod val="75000"/>
                  </a:srgbClr>
                </a:solidFill>
              </a:rPr>
              <a:t>d’information</a:t>
            </a:r>
            <a:r>
              <a:rPr lang="nl-NL" sz="1400" cap="all" dirty="0">
                <a:solidFill>
                  <a:srgbClr val="1F497D">
                    <a:lumMod val="75000"/>
                  </a:srgbClr>
                </a:solidFill>
              </a:rPr>
              <a:t> </a:t>
            </a:r>
            <a:r>
              <a:rPr lang="nl-NL" sz="1400" cap="all" dirty="0" err="1">
                <a:solidFill>
                  <a:srgbClr val="1F497D">
                    <a:lumMod val="75000"/>
                  </a:srgbClr>
                </a:solidFill>
              </a:rPr>
              <a:t>projets</a:t>
            </a:r>
            <a:r>
              <a:rPr lang="nl-NL" sz="1400" cap="all" dirty="0">
                <a:solidFill>
                  <a:srgbClr val="1F497D">
                    <a:lumMod val="75000"/>
                  </a:srgbClr>
                </a:solidFill>
              </a:rPr>
              <a:t> </a:t>
            </a:r>
            <a:r>
              <a:rPr lang="nl-NL" sz="1400" cap="all" dirty="0" err="1">
                <a:solidFill>
                  <a:srgbClr val="1F497D">
                    <a:lumMod val="75000"/>
                  </a:srgbClr>
                </a:solidFill>
              </a:rPr>
              <a:t>séléctionnés</a:t>
            </a:r>
            <a:endParaRPr lang="nl-NL" sz="1400" cap="all" dirty="0">
              <a:solidFill>
                <a:srgbClr val="1F497D">
                  <a:lumMod val="75000"/>
                </a:srgbClr>
              </a:solidFill>
            </a:endParaRPr>
          </a:p>
          <a:p>
            <a:pPr algn="ctr"/>
            <a:r>
              <a:rPr lang="nl-NL" sz="1400" cap="all" dirty="0">
                <a:solidFill>
                  <a:srgbClr val="1F497D">
                    <a:lumMod val="75000"/>
                  </a:srgbClr>
                </a:solidFill>
              </a:rPr>
              <a:t>Infosessie geselecteerde projecten</a:t>
            </a:r>
          </a:p>
          <a:p>
            <a:pPr algn="ctr" rtl="0"/>
            <a:endParaRPr lang="nl-NL" sz="1400" cap="all" dirty="0">
              <a:solidFill>
                <a:srgbClr val="1F497D">
                  <a:lumMod val="75000"/>
                </a:srgbClr>
              </a:solidFill>
            </a:endParaRPr>
          </a:p>
          <a:p>
            <a:pPr algn="ctr" rtl="0"/>
            <a:r>
              <a:rPr lang="nl-NL" sz="1400" cap="all" dirty="0">
                <a:solidFill>
                  <a:srgbClr val="1F497D">
                    <a:lumMod val="75000"/>
                  </a:srgbClr>
                </a:solidFill>
              </a:rPr>
              <a:t>04/10/2024</a:t>
            </a: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55A5-CD69-37E2-684E-6FEFEA29AE3F}"/>
              </a:ext>
            </a:extLst>
          </p:cNvPr>
          <p:cNvSpPr>
            <a:spLocks noGrp="1"/>
          </p:cNvSpPr>
          <p:nvPr>
            <p:ph type="title"/>
          </p:nvPr>
        </p:nvSpPr>
        <p:spPr/>
        <p:txBody>
          <a:bodyPr/>
          <a:lstStyle/>
          <a:p>
            <a:pPr rtl="0"/>
            <a:r>
              <a:rPr lang="nl-NL" dirty="0" err="1"/>
              <a:t>Introduction</a:t>
            </a:r>
            <a:r>
              <a:rPr lang="nl-NL" dirty="0"/>
              <a:t> / Inleiding</a:t>
            </a:r>
          </a:p>
        </p:txBody>
      </p:sp>
      <p:sp>
        <p:nvSpPr>
          <p:cNvPr id="3" name="Text Placeholder 2">
            <a:extLst>
              <a:ext uri="{FF2B5EF4-FFF2-40B4-BE49-F238E27FC236}">
                <a16:creationId xmlns:a16="http://schemas.microsoft.com/office/drawing/2014/main" id="{39BD7FBF-691F-84F9-97CE-19CA7D0061F7}"/>
              </a:ext>
            </a:extLst>
          </p:cNvPr>
          <p:cNvSpPr>
            <a:spLocks noGrp="1"/>
          </p:cNvSpPr>
          <p:nvPr>
            <p:ph type="body" sz="quarter" idx="10"/>
          </p:nvPr>
        </p:nvSpPr>
        <p:spPr/>
        <p:txBody>
          <a:bodyPr/>
          <a:lstStyle/>
          <a:p>
            <a:endParaRPr lang="fr-BE" dirty="0"/>
          </a:p>
          <a:p>
            <a:r>
              <a:rPr lang="nl-NL" b="1" dirty="0"/>
              <a:t>Evi Cornelis</a:t>
            </a:r>
          </a:p>
          <a:p>
            <a:endParaRPr lang="nl-NL" dirty="0"/>
          </a:p>
          <a:p>
            <a:r>
              <a:rPr lang="nl-NL" dirty="0"/>
              <a:t>Directeur</a:t>
            </a:r>
          </a:p>
          <a:p>
            <a:r>
              <a:rPr lang="nl-NL" dirty="0" err="1"/>
              <a:t>Direction</a:t>
            </a:r>
            <a:r>
              <a:rPr lang="nl-NL" dirty="0"/>
              <a:t> FEDER / Directie EFRO</a:t>
            </a:r>
          </a:p>
          <a:p>
            <a:endParaRPr lang="nl-NL" dirty="0"/>
          </a:p>
        </p:txBody>
      </p:sp>
    </p:spTree>
    <p:extLst>
      <p:ext uri="{BB962C8B-B14F-4D97-AF65-F5344CB8AC3E}">
        <p14:creationId xmlns:p14="http://schemas.microsoft.com/office/powerpoint/2010/main" val="327397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899592" y="483519"/>
            <a:ext cx="7848872"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0" marR="0">
              <a:spcBef>
                <a:spcPts val="0"/>
              </a:spcBef>
              <a:spcAft>
                <a:spcPts val="0"/>
              </a:spcAft>
            </a:pPr>
            <a:r>
              <a:rPr lang="fr-BE" sz="1500" b="1" dirty="0">
                <a:solidFill>
                  <a:srgbClr val="002060"/>
                </a:solidFill>
                <a:latin typeface="Arial"/>
                <a:cs typeface="Arial"/>
              </a:rPr>
              <a:t>* 09h30 - 10h45 : Déroulement d’un projet FEDER, CDA, rapportage, indicateurs, justification dépenses, communication</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10h45 - 10h55 : Café / échanges informels</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10h55-11h55 : Egalité et Participation</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11h55-12h30 : Partage d’expériences avec les anciens porteurs, réseautage.</a:t>
            </a:r>
          </a:p>
          <a:p>
            <a:pPr marL="285750" indent="-285750" rtl="0" fontAlgn="ctr">
              <a:spcBef>
                <a:spcPts val="0"/>
              </a:spcBef>
              <a:spcAft>
                <a:spcPts val="0"/>
              </a:spcAft>
              <a:buFontTx/>
              <a:buChar char="-"/>
            </a:pPr>
            <a:r>
              <a:rPr lang="fr-BE" sz="1500" b="1" dirty="0">
                <a:solidFill>
                  <a:srgbClr val="002060"/>
                </a:solidFill>
                <a:latin typeface="Arial"/>
                <a:cs typeface="Arial"/>
              </a:rPr>
              <a:t>José Menendez (COOP)</a:t>
            </a:r>
          </a:p>
          <a:p>
            <a:pPr marL="285750" indent="-285750" rtl="0" fontAlgn="ctr">
              <a:spcBef>
                <a:spcPts val="0"/>
              </a:spcBef>
              <a:spcAft>
                <a:spcPts val="0"/>
              </a:spcAft>
              <a:buFontTx/>
              <a:buChar char="-"/>
            </a:pPr>
            <a:r>
              <a:rPr lang="fr-BE" sz="1500" b="1" dirty="0">
                <a:solidFill>
                  <a:srgbClr val="002060"/>
                </a:solidFill>
                <a:latin typeface="Arial"/>
                <a:cs typeface="Arial"/>
              </a:rPr>
              <a:t>Laurence Hendrickx et Bruno </a:t>
            </a:r>
            <a:r>
              <a:rPr lang="fr-BE" sz="1500" b="1" dirty="0" err="1">
                <a:solidFill>
                  <a:srgbClr val="002060"/>
                </a:solidFill>
                <a:latin typeface="Arial"/>
                <a:cs typeface="Arial"/>
              </a:rPr>
              <a:t>Allardi</a:t>
            </a:r>
            <a:r>
              <a:rPr lang="fr-BE" sz="1500" b="1" dirty="0">
                <a:solidFill>
                  <a:srgbClr val="002060"/>
                </a:solidFill>
                <a:latin typeface="Arial"/>
                <a:cs typeface="Arial"/>
              </a:rPr>
              <a:t> (</a:t>
            </a:r>
            <a:r>
              <a:rPr lang="fr-BE" sz="1500" b="1" dirty="0" err="1">
                <a:solidFill>
                  <a:srgbClr val="002060"/>
                </a:solidFill>
                <a:latin typeface="Arial"/>
                <a:cs typeface="Arial"/>
              </a:rPr>
              <a:t>Usquare</a:t>
            </a:r>
            <a:r>
              <a:rPr lang="fr-BE" sz="1500" b="1" dirty="0">
                <a:solidFill>
                  <a:srgbClr val="002060"/>
                </a:solidFill>
                <a:latin typeface="Arial"/>
                <a:cs typeface="Arial"/>
              </a:rPr>
              <a:t>)</a:t>
            </a:r>
          </a:p>
          <a:p>
            <a:pPr marL="0" marR="0">
              <a:spcBef>
                <a:spcPts val="0"/>
              </a:spcBef>
              <a:spcAft>
                <a:spcPts val="0"/>
              </a:spcAft>
            </a:pPr>
            <a:endParaRPr lang="fr-BE" sz="1500" b="1" dirty="0">
              <a:solidFill>
                <a:srgbClr val="002060"/>
              </a:solidFill>
              <a:latin typeface="Arial"/>
              <a:cs typeface="Arial"/>
            </a:endParaRPr>
          </a:p>
          <a:p>
            <a:pPr marL="0" marR="0">
              <a:spcBef>
                <a:spcPts val="0"/>
              </a:spcBef>
              <a:spcAft>
                <a:spcPts val="0"/>
              </a:spcAft>
            </a:pPr>
            <a:r>
              <a:rPr lang="fr-BE" sz="1500" b="1" dirty="0">
                <a:solidFill>
                  <a:srgbClr val="002060"/>
                </a:solidFill>
                <a:latin typeface="Arial"/>
                <a:cs typeface="Arial"/>
              </a:rPr>
              <a:t>* 12h30-13h30 : Lunch</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Programme de la matinée</a:t>
            </a:r>
          </a:p>
        </p:txBody>
      </p:sp>
    </p:spTree>
    <p:extLst>
      <p:ext uri="{BB962C8B-B14F-4D97-AF65-F5344CB8AC3E}">
        <p14:creationId xmlns:p14="http://schemas.microsoft.com/office/powerpoint/2010/main" val="328685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a:xfrm>
            <a:off x="395536" y="205978"/>
            <a:ext cx="8424936" cy="3013844"/>
          </a:xfrm>
        </p:spPr>
        <p:txBody>
          <a:bodyPr>
            <a:noAutofit/>
          </a:bodyPr>
          <a:lstStyle/>
          <a:p>
            <a:pPr algn="ctr" rtl="0"/>
            <a:r>
              <a:rPr lang="nl-NL" sz="2000" dirty="0"/>
              <a:t>GESTIONNAIRES DIRECTION FEDER</a:t>
            </a:r>
            <a:br>
              <a:rPr lang="nl-NL" sz="2000" dirty="0"/>
            </a:br>
            <a:r>
              <a:rPr lang="nl-NL" sz="2000" dirty="0"/>
              <a:t>PROJECTBEHEERDERS DIRECTIE EFRO</a:t>
            </a:r>
            <a:br>
              <a:rPr lang="nl-NL" sz="2000" dirty="0"/>
            </a:br>
            <a:br>
              <a:rPr lang="nl-NL" sz="2000" dirty="0"/>
            </a:br>
            <a:r>
              <a:rPr lang="nl-NL" sz="2000" dirty="0" err="1"/>
              <a:t>Objectifs</a:t>
            </a:r>
            <a:r>
              <a:rPr lang="nl-NL" sz="2000" dirty="0"/>
              <a:t> </a:t>
            </a:r>
            <a:r>
              <a:rPr lang="nl-NL" sz="2000" dirty="0" err="1"/>
              <a:t>spécifiques</a:t>
            </a:r>
            <a:r>
              <a:rPr lang="nl-NL" sz="2000" dirty="0"/>
              <a:t> (OS) PROJETS SELECTIONNES</a:t>
            </a:r>
            <a:br>
              <a:rPr lang="nl-NL" sz="2000" dirty="0"/>
            </a:br>
            <a:r>
              <a:rPr lang="nl-NL" sz="2000" dirty="0"/>
              <a:t>Specifieke doelstellingen (SD) GESELECTEERDE PROJECTEN</a:t>
            </a:r>
            <a:br>
              <a:rPr lang="nl-NL" sz="2000" dirty="0"/>
            </a:br>
            <a:endParaRPr lang="nl-NL" sz="2000" dirty="0"/>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51522" y="2787774"/>
            <a:ext cx="2808312" cy="1476164"/>
          </a:xfrm>
        </p:spPr>
        <p:txBody>
          <a:bodyPr>
            <a:normAutofit/>
          </a:bodyPr>
          <a:lstStyle/>
          <a:p>
            <a:pPr rtl="0"/>
            <a:r>
              <a:rPr lang="nl-NL" sz="1800" u="sng" dirty="0">
                <a:solidFill>
                  <a:schemeClr val="tx1"/>
                </a:solidFill>
              </a:rPr>
              <a:t>OS / SD 1.1</a:t>
            </a:r>
          </a:p>
          <a:p>
            <a:endParaRPr lang="fr-BE" sz="1800" dirty="0">
              <a:solidFill>
                <a:schemeClr val="tx1"/>
              </a:solidFill>
            </a:endParaRPr>
          </a:p>
          <a:p>
            <a:endParaRPr lang="fr-BE" sz="1800" b="1" dirty="0">
              <a:solidFill>
                <a:srgbClr val="FF0000"/>
              </a:solidFill>
            </a:endParaRPr>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3"/>
          <a:stretch>
            <a:fillRect/>
          </a:stretch>
        </p:blipFill>
        <p:spPr>
          <a:xfrm>
            <a:off x="4139952" y="4376641"/>
            <a:ext cx="4322439" cy="560881"/>
          </a:xfrm>
          <a:prstGeom prst="rect">
            <a:avLst/>
          </a:prstGeom>
        </p:spPr>
      </p:pic>
      <p:sp>
        <p:nvSpPr>
          <p:cNvPr id="6" name="Espace réservé du texte 2">
            <a:extLst>
              <a:ext uri="{FF2B5EF4-FFF2-40B4-BE49-F238E27FC236}">
                <a16:creationId xmlns:a16="http://schemas.microsoft.com/office/drawing/2014/main" id="{A0961C47-A3FD-AF48-1765-9038353D1858}"/>
              </a:ext>
            </a:extLst>
          </p:cNvPr>
          <p:cNvSpPr txBox="1">
            <a:spLocks/>
          </p:cNvSpPr>
          <p:nvPr/>
        </p:nvSpPr>
        <p:spPr>
          <a:xfrm>
            <a:off x="4283968" y="2787774"/>
            <a:ext cx="2880320" cy="1440159"/>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0"/>
            <a:r>
              <a:rPr lang="nl-NL" sz="1800" u="sng" dirty="0">
                <a:solidFill>
                  <a:schemeClr val="tx1"/>
                </a:solidFill>
              </a:rPr>
              <a:t>OS / SD 1.3</a:t>
            </a:r>
          </a:p>
        </p:txBody>
      </p:sp>
      <p:sp>
        <p:nvSpPr>
          <p:cNvPr id="7" name="Espace réservé du texte 2">
            <a:extLst>
              <a:ext uri="{FF2B5EF4-FFF2-40B4-BE49-F238E27FC236}">
                <a16:creationId xmlns:a16="http://schemas.microsoft.com/office/drawing/2014/main" id="{D5414FD3-FD65-BD80-28C9-CCB7AA804AFC}"/>
              </a:ext>
            </a:extLst>
          </p:cNvPr>
          <p:cNvSpPr txBox="1">
            <a:spLocks/>
          </p:cNvSpPr>
          <p:nvPr/>
        </p:nvSpPr>
        <p:spPr>
          <a:xfrm>
            <a:off x="2015715" y="2787774"/>
            <a:ext cx="2808312" cy="1368152"/>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0"/>
            <a:r>
              <a:rPr lang="nl-NL" sz="1800" u="sng" dirty="0">
                <a:solidFill>
                  <a:schemeClr val="tx1"/>
                </a:solidFill>
              </a:rPr>
              <a:t>OS / SD 1.2</a:t>
            </a:r>
          </a:p>
          <a:p>
            <a:endParaRPr lang="fr-BE" sz="1800" dirty="0">
              <a:solidFill>
                <a:schemeClr val="tx1"/>
              </a:solidFill>
            </a:endParaRPr>
          </a:p>
          <a:p>
            <a:endParaRPr lang="fr-BE" sz="1800" b="1" dirty="0">
              <a:solidFill>
                <a:srgbClr val="FF0000"/>
              </a:solidFill>
            </a:endParaRPr>
          </a:p>
        </p:txBody>
      </p:sp>
      <p:sp>
        <p:nvSpPr>
          <p:cNvPr id="5" name="Espace réservé du texte 2">
            <a:extLst>
              <a:ext uri="{FF2B5EF4-FFF2-40B4-BE49-F238E27FC236}">
                <a16:creationId xmlns:a16="http://schemas.microsoft.com/office/drawing/2014/main" id="{10EC20F7-3D46-E66A-8D5F-FE6776166F5A}"/>
              </a:ext>
            </a:extLst>
          </p:cNvPr>
          <p:cNvSpPr txBox="1">
            <a:spLocks/>
          </p:cNvSpPr>
          <p:nvPr/>
        </p:nvSpPr>
        <p:spPr>
          <a:xfrm>
            <a:off x="6444206" y="2751770"/>
            <a:ext cx="2808312" cy="1440159"/>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NL" sz="1800" u="sng" dirty="0">
                <a:solidFill>
                  <a:schemeClr val="tx1"/>
                </a:solidFill>
              </a:rPr>
              <a:t>OS / SD 2.1</a:t>
            </a:r>
          </a:p>
        </p:txBody>
      </p:sp>
    </p:spTree>
    <p:extLst>
      <p:ext uri="{BB962C8B-B14F-4D97-AF65-F5344CB8AC3E}">
        <p14:creationId xmlns:p14="http://schemas.microsoft.com/office/powerpoint/2010/main" val="2094074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p:txBody>
          <a:bodyPr>
            <a:noAutofit/>
          </a:bodyPr>
          <a:lstStyle/>
          <a:p>
            <a:pPr algn="ctr"/>
            <a:r>
              <a:rPr lang="nl-BE" sz="2000" b="1" i="0" strike="noStrike" cap="none" spc="0" baseline="0" dirty="0">
                <a:solidFill>
                  <a:srgbClr val="808080"/>
                </a:solidFill>
                <a:effectLst/>
                <a:latin typeface="Arial"/>
                <a:ea typeface="Arial"/>
                <a:cs typeface="Arial"/>
              </a:rPr>
              <a:t>Inleiding</a:t>
            </a:r>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789552"/>
            <a:ext cx="8820472" cy="3438382"/>
          </a:xfrm>
        </p:spPr>
        <p:txBody>
          <a:bodyPr>
            <a:normAutofit/>
          </a:bodyPr>
          <a:lstStyle/>
          <a:p>
            <a:pPr algn="l">
              <a:buFont typeface="Arial" pitchFamily="34" charset="0"/>
              <a:buChar char="•"/>
            </a:pPr>
            <a:r>
              <a:rPr lang="nl-BE" sz="2000" b="1" i="0" strike="noStrike" cap="none" spc="0" baseline="0" dirty="0">
                <a:solidFill>
                  <a:srgbClr val="374151"/>
                </a:solidFill>
                <a:effectLst/>
                <a:latin typeface="Söhne"/>
                <a:ea typeface="Söhne"/>
                <a:cs typeface="Söhne"/>
              </a:rPr>
              <a:t> Europese subsidie </a:t>
            </a:r>
            <a:r>
              <a:rPr lang="nl-BE" sz="2000" b="0" i="0" strike="noStrike" cap="none" spc="0" baseline="0" dirty="0" err="1">
                <a:solidFill>
                  <a:srgbClr val="374151"/>
                </a:solidFill>
                <a:effectLst/>
                <a:latin typeface="Söhne"/>
                <a:ea typeface="Söhne"/>
                <a:cs typeface="Söhne"/>
              </a:rPr>
              <a:t>vs</a:t>
            </a:r>
            <a:r>
              <a:rPr lang="nl-BE" sz="2000" b="0" i="0" strike="noStrike" cap="none" spc="0" baseline="0" dirty="0">
                <a:solidFill>
                  <a:srgbClr val="374151"/>
                </a:solidFill>
                <a:effectLst/>
                <a:latin typeface="Söhne"/>
                <a:ea typeface="Söhne"/>
                <a:cs typeface="Söhne"/>
              </a:rPr>
              <a:t> gewestelijke subsidies </a:t>
            </a:r>
          </a:p>
          <a:p>
            <a:pPr algn="l"/>
            <a:endParaRPr lang="fr-BE" b="0" i="0" dirty="0">
              <a:solidFill>
                <a:srgbClr val="374151"/>
              </a:solidFill>
              <a:effectLst/>
              <a:latin typeface="Söhne"/>
            </a:endParaRPr>
          </a:p>
          <a:p>
            <a:pPr algn="l">
              <a:buFont typeface="Arial" pitchFamily="34" charset="0"/>
              <a:buChar char="•"/>
            </a:pPr>
            <a:r>
              <a:rPr lang="nl-BE" sz="2000" b="1" i="0" strike="noStrike" cap="none" spc="0" baseline="0" dirty="0">
                <a:solidFill>
                  <a:srgbClr val="374151"/>
                </a:solidFill>
                <a:effectLst/>
                <a:latin typeface="Söhne"/>
                <a:ea typeface="Söhne"/>
                <a:cs typeface="Söhne"/>
              </a:rPr>
              <a:t> Nieuwe EFRO-programmering </a:t>
            </a:r>
            <a:r>
              <a:rPr lang="nl-BE" sz="2000" b="0" i="0" strike="noStrike" cap="none" spc="0" baseline="0" dirty="0">
                <a:solidFill>
                  <a:srgbClr val="374151"/>
                </a:solidFill>
                <a:effectLst/>
                <a:latin typeface="Söhne"/>
                <a:ea typeface="Söhne"/>
                <a:cs typeface="Söhne"/>
              </a:rPr>
              <a:t>met wijzigingen</a:t>
            </a:r>
          </a:p>
          <a:p>
            <a:pPr algn="l"/>
            <a:endParaRPr lang="fr-BE" b="0" i="0" dirty="0">
              <a:solidFill>
                <a:srgbClr val="374151"/>
              </a:solidFill>
              <a:effectLst/>
              <a:latin typeface="Söhne"/>
            </a:endParaRPr>
          </a:p>
          <a:p>
            <a:pPr algn="l">
              <a:buFont typeface="Arial" pitchFamily="34" charset="0"/>
              <a:buChar char="•"/>
            </a:pPr>
            <a:r>
              <a:rPr lang="nl-BE" sz="2000" b="0" i="0" strike="noStrike" cap="none" spc="0" baseline="0" dirty="0">
                <a:solidFill>
                  <a:srgbClr val="374151"/>
                </a:solidFill>
                <a:effectLst/>
                <a:latin typeface="Söhne"/>
                <a:ea typeface="Söhne"/>
                <a:cs typeface="Söhne"/>
              </a:rPr>
              <a:t> Doel: infosessies in het begin van de programmeringsperiode, na de selectie</a:t>
            </a:r>
          </a:p>
          <a:p>
            <a:pPr algn="l"/>
            <a:endParaRPr lang="fr-BE" b="0" i="0" dirty="0">
              <a:solidFill>
                <a:srgbClr val="374151"/>
              </a:solidFill>
              <a:effectLst/>
              <a:latin typeface="Söhne"/>
            </a:endParaRPr>
          </a:p>
          <a:p>
            <a:pPr algn="l">
              <a:buFont typeface="Arial" pitchFamily="34" charset="0"/>
              <a:buChar char="•"/>
            </a:pPr>
            <a:r>
              <a:rPr lang="nl-BE" sz="2000" b="0" i="0" strike="noStrike" cap="none" spc="0" baseline="0" dirty="0">
                <a:solidFill>
                  <a:srgbClr val="374151"/>
                </a:solidFill>
                <a:effectLst/>
                <a:latin typeface="Söhne"/>
                <a:ea typeface="Söhne"/>
                <a:cs typeface="Söhne"/>
              </a:rPr>
              <a:t> De begunstigden begeleiden en informeren door de directie EFRO</a:t>
            </a:r>
          </a:p>
          <a:p>
            <a:pPr algn="l"/>
            <a:endParaRPr lang="fr-BE" b="0" i="0" dirty="0">
              <a:solidFill>
                <a:srgbClr val="374151"/>
              </a:solidFill>
              <a:effectLst/>
              <a:latin typeface="Söhne"/>
            </a:endParaRPr>
          </a:p>
          <a:p>
            <a:pPr algn="l">
              <a:buFont typeface="Arial" pitchFamily="34" charset="0"/>
              <a:buChar char="•"/>
            </a:pPr>
            <a:r>
              <a:rPr lang="nl-BE" sz="2000" b="1" i="0" strike="noStrike" cap="none" spc="0" baseline="0" dirty="0">
                <a:solidFill>
                  <a:srgbClr val="374151"/>
                </a:solidFill>
                <a:effectLst/>
                <a:latin typeface="Söhne"/>
                <a:ea typeface="Söhne"/>
                <a:cs typeface="Söhne"/>
              </a:rPr>
              <a:t>Vademecum voor de begunstigden</a:t>
            </a:r>
            <a:endParaRPr lang="fr-BE" b="1" dirty="0"/>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3"/>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4001534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Fasen na de selectie van een project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lnSpcReduction="10000"/>
          </a:bodyPr>
          <a:lstStyle/>
          <a:p>
            <a:pPr algn="l">
              <a:buFont typeface="Arial" pitchFamily="34" charset="0"/>
              <a:buChar char="•"/>
            </a:pPr>
            <a:r>
              <a:rPr lang="nl-BE" sz="1900" b="1" i="0" strike="noStrike" cap="none" spc="0" baseline="0">
                <a:solidFill>
                  <a:srgbClr val="374151"/>
                </a:solidFill>
                <a:effectLst/>
                <a:latin typeface="Söhne"/>
                <a:ea typeface="Söhne"/>
                <a:cs typeface="Söhne"/>
              </a:rPr>
              <a:t> Subsidiebesluit </a:t>
            </a:r>
            <a:r>
              <a:rPr lang="nl-BE" sz="1900" b="0" i="0" strike="noStrike" cap="none" spc="0" baseline="0">
                <a:solidFill>
                  <a:srgbClr val="374151"/>
                </a:solidFill>
                <a:effectLst/>
                <a:latin typeface="Söhne"/>
                <a:ea typeface="Söhne"/>
                <a:cs typeface="Söhne"/>
              </a:rPr>
              <a:t>(niet indien GOB)</a:t>
            </a:r>
            <a:endParaRPr lang="fr-BE" i="0">
              <a:solidFill>
                <a:srgbClr val="374151"/>
              </a:solidFill>
              <a:effectLst/>
              <a:latin typeface="Söhne"/>
            </a:endParaRPr>
          </a:p>
          <a:p>
            <a:pPr lvl="2">
              <a:buFont typeface="Arial" pitchFamily="34" charset="0"/>
              <a:buChar char="•"/>
            </a:pPr>
            <a:r>
              <a:rPr lang="nl-BE" sz="1900" b="0" i="0" strike="noStrike" cap="none" spc="0" baseline="0">
                <a:solidFill>
                  <a:srgbClr val="374151"/>
                </a:solidFill>
                <a:effectLst/>
                <a:latin typeface="Söhne"/>
                <a:ea typeface="Söhne"/>
                <a:cs typeface="Söhne"/>
              </a:rPr>
              <a:t>Beslissing van de regering per begunstigde</a:t>
            </a:r>
          </a:p>
          <a:p>
            <a:pPr lvl="2">
              <a:buFont typeface="Arial" pitchFamily="34" charset="0"/>
              <a:buChar char="•"/>
            </a:pPr>
            <a:r>
              <a:rPr lang="nl-BE" sz="1900" b="0" i="0" strike="noStrike" cap="none" spc="0" baseline="0">
                <a:solidFill>
                  <a:srgbClr val="374151"/>
                </a:solidFill>
                <a:effectLst/>
                <a:latin typeface="Söhne"/>
                <a:ea typeface="Söhne"/>
                <a:cs typeface="Söhne"/>
              </a:rPr>
              <a:t>Wettelijke grondslag</a:t>
            </a:r>
          </a:p>
          <a:p>
            <a:pPr lvl="2">
              <a:buFont typeface="Arial" pitchFamily="34" charset="0"/>
              <a:buChar char="•"/>
            </a:pPr>
            <a:r>
              <a:rPr lang="nl-BE" sz="1900" b="0" i="0" strike="noStrike" cap="none" spc="0" baseline="0">
                <a:solidFill>
                  <a:srgbClr val="374151"/>
                </a:solidFill>
                <a:effectLst/>
                <a:latin typeface="Söhne"/>
                <a:ea typeface="Söhne"/>
                <a:cs typeface="Söhne"/>
              </a:rPr>
              <a:t>Vervolgens budgettaire vastlegging van de subsidie</a:t>
            </a:r>
            <a:endParaRPr lang="fr-BE" b="0" i="0">
              <a:solidFill>
                <a:srgbClr val="374151"/>
              </a:solidFill>
              <a:effectLst/>
              <a:latin typeface="Söhne"/>
            </a:endParaRPr>
          </a:p>
          <a:p>
            <a:pPr lvl="2">
              <a:buFont typeface="Arial" pitchFamily="34" charset="0"/>
              <a:buChar char="•"/>
            </a:pPr>
            <a:endParaRPr lang="fr-BE" b="0" i="0">
              <a:solidFill>
                <a:srgbClr val="374151"/>
              </a:solidFill>
              <a:effectLst/>
              <a:latin typeface="Söhne"/>
            </a:endParaRPr>
          </a:p>
          <a:p>
            <a:pPr algn="l">
              <a:buFont typeface="Arial" pitchFamily="34" charset="0"/>
              <a:buChar char="•"/>
            </a:pPr>
            <a:r>
              <a:rPr lang="nl-BE" sz="1900" b="1" i="0" strike="noStrike" cap="none" spc="0" baseline="0">
                <a:solidFill>
                  <a:srgbClr val="374151"/>
                </a:solidFill>
                <a:effectLst/>
                <a:latin typeface="Söhne"/>
                <a:ea typeface="Söhne"/>
                <a:cs typeface="Söhne"/>
              </a:rPr>
              <a:t> Overeenkomst</a:t>
            </a:r>
            <a:r>
              <a:rPr lang="nl-BE" sz="1900" b="0" i="1" strike="noStrike" cap="none" spc="0" baseline="0">
                <a:solidFill>
                  <a:srgbClr val="374151"/>
                </a:solidFill>
                <a:effectLst/>
                <a:latin typeface="Söhne"/>
                <a:ea typeface="Söhne"/>
                <a:cs typeface="Söhne"/>
              </a:rPr>
              <a:t>:</a:t>
            </a:r>
            <a:endParaRPr lang="fr-BE" b="0" i="0">
              <a:solidFill>
                <a:srgbClr val="374151"/>
              </a:solidFill>
              <a:effectLst/>
              <a:latin typeface="Söhne"/>
            </a:endParaRPr>
          </a:p>
          <a:p>
            <a:pPr lvl="3">
              <a:buFont typeface="Arial" pitchFamily="34" charset="0"/>
              <a:buChar char="•"/>
            </a:pPr>
            <a:r>
              <a:rPr lang="nl-BE" sz="1700" b="0" i="0" strike="noStrike" cap="none" spc="0" baseline="0">
                <a:solidFill>
                  <a:srgbClr val="374151"/>
                </a:solidFill>
                <a:effectLst/>
                <a:latin typeface="Söhne"/>
                <a:ea typeface="Söhne"/>
                <a:cs typeface="Söhne"/>
              </a:rPr>
              <a:t>Akkoord tussen de begunstigde(n) en het Brussels Hoofdstedelijk Gewest</a:t>
            </a:r>
          </a:p>
          <a:p>
            <a:pPr lvl="3">
              <a:buFont typeface="Arial" pitchFamily="34" charset="0"/>
              <a:buChar char="•"/>
            </a:pPr>
            <a:r>
              <a:rPr lang="nl-BE" sz="1700" b="0" i="0" strike="noStrike" cap="none" spc="0" baseline="0">
                <a:solidFill>
                  <a:srgbClr val="374151"/>
                </a:solidFill>
                <a:effectLst/>
                <a:latin typeface="Söhne"/>
                <a:ea typeface="Söhne"/>
                <a:cs typeface="Söhne"/>
              </a:rPr>
              <a:t>Voorwaarden voor de EFRO-financiering, rechten en plichten</a:t>
            </a:r>
          </a:p>
          <a:p>
            <a:pPr lvl="3">
              <a:buFont typeface="Arial" pitchFamily="34" charset="0"/>
              <a:buChar char="•"/>
            </a:pPr>
            <a:r>
              <a:rPr lang="nl-BE" sz="1700" b="0" i="0" strike="noStrike" cap="none" spc="0" baseline="0">
                <a:solidFill>
                  <a:srgbClr val="374151"/>
                </a:solidFill>
                <a:effectLst/>
                <a:latin typeface="Söhne"/>
                <a:ea typeface="Söhne"/>
                <a:cs typeface="Söhne"/>
              </a:rPr>
              <a:t>Eerst wordt een ontwerpovereenkomst opgestuurd, om in te vullen en te controleren</a:t>
            </a:r>
            <a:endParaRPr lang="fr-BE">
              <a:solidFill>
                <a:srgbClr val="374151"/>
              </a:solidFill>
              <a:latin typeface="Söhne"/>
            </a:endParaRPr>
          </a:p>
          <a:p>
            <a:pPr lvl="3">
              <a:buFont typeface="Arial" pitchFamily="34" charset="0"/>
              <a:buChar char="•"/>
            </a:pPr>
            <a:r>
              <a:rPr lang="nl-BE" sz="1700" b="0" i="0" strike="noStrike" cap="none" spc="0" baseline="0">
                <a:solidFill>
                  <a:srgbClr val="374151"/>
                </a:solidFill>
                <a:effectLst/>
                <a:latin typeface="Söhne"/>
                <a:ea typeface="Söhne"/>
                <a:cs typeface="Söhne"/>
              </a:rPr>
              <a:t>Vervolgens ondertekening door het Gewest (minister) en de begunstigde(n)</a:t>
            </a:r>
            <a:endParaRPr lang="fr-BE" b="0" i="0">
              <a:solidFill>
                <a:srgbClr val="374151"/>
              </a:solidFill>
              <a:effectLst/>
              <a:latin typeface="Söhne"/>
            </a:endParaRPr>
          </a:p>
        </p:txBody>
      </p:sp>
    </p:spTree>
    <p:extLst>
      <p:ext uri="{BB962C8B-B14F-4D97-AF65-F5344CB8AC3E}">
        <p14:creationId xmlns:p14="http://schemas.microsoft.com/office/powerpoint/2010/main" val="288827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Fasen na de selectie van een project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algn="l">
              <a:buFont typeface="Arial" pitchFamily="34" charset="0"/>
              <a:buChar char="•"/>
            </a:pPr>
            <a:r>
              <a:rPr lang="nl-BE" sz="2000" b="0" i="0" strike="noStrike" cap="none" spc="0" baseline="0">
                <a:solidFill>
                  <a:srgbClr val="374151"/>
                </a:solidFill>
                <a:effectLst/>
                <a:latin typeface="Söhne"/>
                <a:ea typeface="Söhne"/>
                <a:cs typeface="Söhne"/>
              </a:rPr>
              <a:t> Uitbetaling van een </a:t>
            </a:r>
            <a:r>
              <a:rPr lang="nl-BE" sz="2000" b="1" i="0" strike="noStrike" cap="none" spc="0" baseline="0">
                <a:solidFill>
                  <a:srgbClr val="374151"/>
                </a:solidFill>
                <a:effectLst/>
                <a:latin typeface="Söhne"/>
                <a:ea typeface="Söhne"/>
                <a:cs typeface="Söhne"/>
              </a:rPr>
              <a:t>voorschot van 15% </a:t>
            </a:r>
            <a:r>
              <a:rPr lang="nl-BE" sz="2000" b="0" i="0" strike="noStrike" cap="none" spc="0" baseline="0">
                <a:solidFill>
                  <a:srgbClr val="374151"/>
                </a:solidFill>
                <a:effectLst/>
                <a:latin typeface="Söhne"/>
                <a:ea typeface="Söhne"/>
                <a:cs typeface="Söhne"/>
              </a:rPr>
              <a:t>(uitzonderingen mogelijk)</a:t>
            </a:r>
          </a:p>
          <a:p>
            <a:pPr algn="l"/>
            <a:endParaRPr lang="fr-BE" b="1" i="0">
              <a:solidFill>
                <a:srgbClr val="374151"/>
              </a:solidFill>
              <a:effectLst/>
              <a:latin typeface="Söhne"/>
            </a:endParaRPr>
          </a:p>
          <a:p>
            <a:pPr algn="l">
              <a:buFont typeface="Arial" pitchFamily="34" charset="0"/>
              <a:buChar char="•"/>
            </a:pPr>
            <a:r>
              <a:rPr lang="nl-BE" sz="2000" b="1" i="0" strike="noStrike" cap="none" spc="0" baseline="0">
                <a:solidFill>
                  <a:srgbClr val="374151"/>
                </a:solidFill>
                <a:effectLst/>
                <a:latin typeface="Söhne"/>
                <a:ea typeface="Söhne"/>
                <a:cs typeface="Söhne"/>
              </a:rPr>
              <a:t> Wijzigingen aan het project:</a:t>
            </a:r>
            <a:endParaRPr lang="fr-BE" b="0" i="0">
              <a:solidFill>
                <a:srgbClr val="374151"/>
              </a:solidFill>
              <a:effectLst/>
              <a:latin typeface="Söhne"/>
            </a:endParaRPr>
          </a:p>
          <a:p>
            <a:pPr lvl="2">
              <a:buFont typeface="Arial" pitchFamily="34" charset="0"/>
              <a:buChar char="•"/>
            </a:pPr>
            <a:r>
              <a:rPr lang="nl-BE" sz="2000" b="0" i="0" strike="noStrike" cap="none" spc="0" baseline="0">
                <a:solidFill>
                  <a:srgbClr val="374151"/>
                </a:solidFill>
                <a:effectLst/>
                <a:latin typeface="Söhne"/>
                <a:ea typeface="Söhne"/>
                <a:cs typeface="Söhne"/>
              </a:rPr>
              <a:t>Enkel door het Gewest toegestane wijzigingen zijn toegelaten</a:t>
            </a:r>
          </a:p>
          <a:p>
            <a:pPr lvl="2">
              <a:buFont typeface="Arial" pitchFamily="34" charset="0"/>
              <a:buChar char="•"/>
            </a:pPr>
            <a:r>
              <a:rPr lang="nl-BE" sz="2000" b="0" i="0" strike="noStrike" cap="none" spc="0" baseline="0">
                <a:solidFill>
                  <a:srgbClr val="374151"/>
                </a:solidFill>
                <a:effectLst/>
                <a:latin typeface="Söhne"/>
                <a:ea typeface="Söhne"/>
                <a:cs typeface="Söhne"/>
              </a:rPr>
              <a:t>De directie EFRO contacteren</a:t>
            </a:r>
          </a:p>
          <a:p>
            <a:pPr lvl="2">
              <a:buFont typeface="Arial" pitchFamily="34" charset="0"/>
              <a:buChar char="•"/>
            </a:pPr>
            <a:r>
              <a:rPr lang="nl-BE" sz="2000" b="0" i="0" strike="noStrike" cap="none" spc="0" baseline="0">
                <a:solidFill>
                  <a:srgbClr val="374151"/>
                </a:solidFill>
                <a:effectLst/>
                <a:latin typeface="Söhne"/>
                <a:ea typeface="Söhne"/>
                <a:cs typeface="Söhne"/>
              </a:rPr>
              <a:t>Substantiële wijzigingen: Aanhangsel bij de overeenkomst/wijzigingsbesluit</a:t>
            </a:r>
          </a:p>
          <a:p>
            <a:pPr lvl="2">
              <a:buFont typeface="Arial" pitchFamily="34" charset="0"/>
              <a:buChar char="•"/>
            </a:pPr>
            <a:r>
              <a:rPr lang="nl-BE" sz="2000" b="0" i="0" strike="noStrike" cap="none" spc="0" baseline="0">
                <a:solidFill>
                  <a:srgbClr val="374151"/>
                </a:solidFill>
                <a:effectLst/>
                <a:latin typeface="Söhne"/>
                <a:ea typeface="Söhne"/>
                <a:cs typeface="Söhne"/>
              </a:rPr>
              <a:t>Bv. statuten, financieel plan, indicatoren, acties van het project</a:t>
            </a:r>
          </a:p>
        </p:txBody>
      </p:sp>
    </p:spTree>
    <p:extLst>
      <p:ext uri="{BB962C8B-B14F-4D97-AF65-F5344CB8AC3E}">
        <p14:creationId xmlns:p14="http://schemas.microsoft.com/office/powerpoint/2010/main" val="96382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A7E2-87D2-5E16-794E-ABF3F086A313}"/>
              </a:ext>
            </a:extLst>
          </p:cNvPr>
          <p:cNvSpPr>
            <a:spLocks noGrp="1"/>
          </p:cNvSpPr>
          <p:nvPr>
            <p:ph type="title"/>
          </p:nvPr>
        </p:nvSpPr>
        <p:spPr/>
        <p:txBody>
          <a:bodyPr/>
          <a:lstStyle/>
          <a:p>
            <a:r>
              <a:rPr lang="nl-BE" sz="2400" b="1" i="1" strike="noStrike" cap="none" spc="0" baseline="0">
                <a:solidFill>
                  <a:srgbClr val="595959"/>
                </a:solidFill>
                <a:effectLst/>
                <a:latin typeface="Arial"/>
                <a:ea typeface="Arial"/>
                <a:cs typeface="Arial"/>
              </a:rPr>
              <a:t>Begeleidingscomité</a:t>
            </a:r>
            <a:endParaRPr lang="en-BE"/>
          </a:p>
        </p:txBody>
      </p:sp>
      <p:sp>
        <p:nvSpPr>
          <p:cNvPr id="3" name="Text Placeholder 2">
            <a:extLst>
              <a:ext uri="{FF2B5EF4-FFF2-40B4-BE49-F238E27FC236}">
                <a16:creationId xmlns:a16="http://schemas.microsoft.com/office/drawing/2014/main" id="{C5392EB6-655B-2FDE-07C8-1C8962039BDB}"/>
              </a:ext>
            </a:extLst>
          </p:cNvPr>
          <p:cNvSpPr>
            <a:spLocks noGrp="1"/>
          </p:cNvSpPr>
          <p:nvPr>
            <p:ph type="body" sz="quarter" idx="10"/>
          </p:nvPr>
        </p:nvSpPr>
        <p:spPr/>
        <p:txBody>
          <a:bodyPr>
            <a:normAutofit/>
          </a:bodyPr>
          <a:lstStyle/>
          <a:p>
            <a:pPr lvl="1">
              <a:buFont typeface="Arial" pitchFamily="34" charset="0"/>
              <a:buChar char="•"/>
            </a:pPr>
            <a:r>
              <a:rPr lang="nl-BE" sz="2000" b="0" i="0" strike="noStrike" cap="none" spc="0" baseline="0">
                <a:solidFill>
                  <a:srgbClr val="374151"/>
                </a:solidFill>
                <a:effectLst/>
                <a:latin typeface="Söhne"/>
                <a:ea typeface="Söhne"/>
                <a:cs typeface="Söhne"/>
              </a:rPr>
              <a:t> Vertegenwoordigers van de begunstigde + de directie EFRO + bevoegde minister van de Brusselse Hoofdstedelijke Regering</a:t>
            </a:r>
          </a:p>
          <a:p>
            <a:pPr lvl="1">
              <a:buFont typeface="Arial" pitchFamily="34" charset="0"/>
              <a:buChar char="•"/>
            </a:pPr>
            <a:r>
              <a:rPr lang="nl-BE" sz="2000" b="0" i="0" strike="noStrike" cap="none" spc="0" baseline="0">
                <a:solidFill>
                  <a:srgbClr val="374151"/>
                </a:solidFill>
                <a:effectLst/>
                <a:latin typeface="Söhne"/>
                <a:ea typeface="Söhne"/>
                <a:cs typeface="Söhne"/>
              </a:rPr>
              <a:t> Om </a:t>
            </a:r>
            <a:r>
              <a:rPr lang="nl-BE" sz="2000" b="1" i="0" strike="noStrike" cap="none" spc="0" baseline="0">
                <a:solidFill>
                  <a:srgbClr val="374151"/>
                </a:solidFill>
                <a:effectLst/>
                <a:latin typeface="Söhne"/>
                <a:ea typeface="Söhne"/>
                <a:cs typeface="Söhne"/>
              </a:rPr>
              <a:t>de evolutie van het project</a:t>
            </a:r>
            <a:r>
              <a:rPr lang="nl-BE" sz="2000" b="0" i="0" strike="noStrike" cap="none" spc="0" baseline="0">
                <a:solidFill>
                  <a:srgbClr val="374151"/>
                </a:solidFill>
                <a:effectLst/>
                <a:latin typeface="Söhne"/>
                <a:ea typeface="Söhne"/>
                <a:cs typeface="Söhne"/>
              </a:rPr>
              <a:t> op te volgen, de voortgang te beoordelen, de activiteitenverslagen te onderzoeken, en de wijzigingen aan het project goed te keuren</a:t>
            </a:r>
          </a:p>
          <a:p>
            <a:pPr lvl="1">
              <a:buFont typeface="Arial" pitchFamily="34" charset="0"/>
              <a:buChar char="•"/>
            </a:pPr>
            <a:r>
              <a:rPr lang="nl-BE" sz="2000" b="0" i="0" strike="noStrike" cap="none" spc="0" baseline="0">
                <a:solidFill>
                  <a:srgbClr val="374151"/>
                </a:solidFill>
                <a:effectLst/>
                <a:latin typeface="Söhne"/>
                <a:ea typeface="Söhne"/>
                <a:cs typeface="Söhne"/>
              </a:rPr>
              <a:t> Minstens </a:t>
            </a:r>
            <a:r>
              <a:rPr lang="nl-BE" sz="2000" b="1" i="0" strike="noStrike" cap="none" spc="0" baseline="0">
                <a:solidFill>
                  <a:srgbClr val="374151"/>
                </a:solidFill>
                <a:effectLst/>
                <a:latin typeface="Söhne"/>
                <a:ea typeface="Söhne"/>
                <a:cs typeface="Söhne"/>
              </a:rPr>
              <a:t>éénmaal per jaar</a:t>
            </a:r>
          </a:p>
        </p:txBody>
      </p:sp>
    </p:spTree>
    <p:extLst>
      <p:ext uri="{BB962C8B-B14F-4D97-AF65-F5344CB8AC3E}">
        <p14:creationId xmlns:p14="http://schemas.microsoft.com/office/powerpoint/2010/main" val="4099089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Rapportering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70000" lnSpcReduction="20000"/>
          </a:bodyPr>
          <a:lstStyle/>
          <a:p>
            <a:pPr algn="l" rtl="0">
              <a:buFont typeface="Arial" panose="020B0604020202020204" pitchFamily="34" charset="0"/>
              <a:buChar char="•"/>
            </a:pPr>
            <a:r>
              <a:rPr lang="nl-NL" b="0" i="0" dirty="0">
                <a:solidFill>
                  <a:schemeClr val="tx1"/>
                </a:solidFill>
                <a:effectLst/>
                <a:latin typeface="Söhne"/>
              </a:rPr>
              <a:t> </a:t>
            </a:r>
            <a:r>
              <a:rPr lang="nl-NL" sz="1900" b="1" i="0" dirty="0">
                <a:solidFill>
                  <a:schemeClr val="tx1"/>
                </a:solidFill>
                <a:latin typeface="Söhne"/>
              </a:rPr>
              <a:t>Halfjaarlijks</a:t>
            </a:r>
            <a:r>
              <a:rPr lang="nl-NL" sz="1900" dirty="0">
                <a:solidFill>
                  <a:schemeClr val="tx1"/>
                </a:solidFill>
                <a:effectLst/>
                <a:latin typeface="Söhne"/>
                <a:ea typeface="Arial Narrow" panose="020B0606020202030204" pitchFamily="34" charset="0"/>
                <a:cs typeface="Arial Narrow" panose="020B0606020202030204" pitchFamily="34" charset="0"/>
              </a:rPr>
              <a:t>: </a:t>
            </a:r>
            <a:r>
              <a:rPr lang="nl-NL" sz="1900" b="1" u="sng" dirty="0">
                <a:solidFill>
                  <a:schemeClr val="tx1"/>
                </a:solidFill>
                <a:effectLst/>
                <a:latin typeface="Söhne"/>
                <a:ea typeface="Arial Narrow" panose="020B0606020202030204" pitchFamily="34" charset="0"/>
                <a:cs typeface="Arial Narrow" panose="020B0606020202030204" pitchFamily="34" charset="0"/>
              </a:rPr>
              <a:t>28 februari</a:t>
            </a:r>
            <a:r>
              <a:rPr lang="nl-NL" sz="1900" b="1" dirty="0">
                <a:solidFill>
                  <a:schemeClr val="tx1"/>
                </a:solidFill>
                <a:effectLst/>
                <a:latin typeface="Söhne"/>
                <a:ea typeface="Arial Narrow" panose="020B0606020202030204" pitchFamily="34" charset="0"/>
                <a:cs typeface="Arial Narrow" panose="020B0606020202030204" pitchFamily="34" charset="0"/>
              </a:rPr>
              <a:t> </a:t>
            </a:r>
            <a:r>
              <a:rPr lang="nl-NL" sz="1900" dirty="0">
                <a:solidFill>
                  <a:schemeClr val="tx1"/>
                </a:solidFill>
                <a:effectLst/>
                <a:latin typeface="Söhne"/>
                <a:ea typeface="Arial Narrow" panose="020B0606020202030204" pitchFamily="34" charset="0"/>
                <a:cs typeface="Arial Narrow" panose="020B0606020202030204" pitchFamily="34" charset="0"/>
              </a:rPr>
              <a:t>(voor de</a:t>
            </a:r>
            <a:r>
              <a:rPr lang="nl-NL" sz="1900" b="1" dirty="0">
                <a:solidFill>
                  <a:schemeClr val="tx1"/>
                </a:solidFill>
                <a:effectLst/>
                <a:latin typeface="Söhne"/>
                <a:ea typeface="Arial Narrow" panose="020B0606020202030204" pitchFamily="34" charset="0"/>
                <a:cs typeface="Arial Narrow" panose="020B0606020202030204" pitchFamily="34" charset="0"/>
              </a:rPr>
              <a:t> 2</a:t>
            </a:r>
            <a:r>
              <a:rPr lang="nl-NL" sz="1900" b="1" baseline="30000" dirty="0">
                <a:solidFill>
                  <a:schemeClr val="tx1"/>
                </a:solidFill>
                <a:effectLst/>
                <a:latin typeface="Söhne"/>
                <a:ea typeface="Arial Narrow" panose="020B0606020202030204" pitchFamily="34" charset="0"/>
                <a:cs typeface="Arial Narrow" panose="020B0606020202030204" pitchFamily="34" charset="0"/>
              </a:rPr>
              <a:t>e</a:t>
            </a:r>
            <a:r>
              <a:rPr lang="nl-NL" sz="1900" b="1" dirty="0">
                <a:solidFill>
                  <a:schemeClr val="tx1"/>
                </a:solidFill>
                <a:effectLst/>
                <a:latin typeface="Söhne"/>
                <a:ea typeface="Arial Narrow" panose="020B0606020202030204" pitchFamily="34" charset="0"/>
                <a:cs typeface="Arial Narrow" panose="020B0606020202030204" pitchFamily="34" charset="0"/>
              </a:rPr>
              <a:t> helft</a:t>
            </a:r>
            <a:r>
              <a:rPr lang="nl-NL" sz="1900" dirty="0">
                <a:solidFill>
                  <a:schemeClr val="tx1"/>
                </a:solidFill>
                <a:effectLst/>
                <a:latin typeface="Söhne"/>
                <a:ea typeface="Arial Narrow" panose="020B0606020202030204" pitchFamily="34" charset="0"/>
                <a:cs typeface="Arial Narrow" panose="020B0606020202030204" pitchFamily="34" charset="0"/>
              </a:rPr>
              <a:t> van het vorige jaar) en</a:t>
            </a:r>
            <a:r>
              <a:rPr lang="nl-NL" sz="1900" b="1" dirty="0">
                <a:solidFill>
                  <a:schemeClr val="tx1"/>
                </a:solidFill>
                <a:effectLst/>
                <a:latin typeface="Söhne"/>
                <a:ea typeface="Arial Narrow" panose="020B0606020202030204" pitchFamily="34" charset="0"/>
                <a:cs typeface="Arial Narrow" panose="020B0606020202030204" pitchFamily="34" charset="0"/>
              </a:rPr>
              <a:t> </a:t>
            </a:r>
            <a:r>
              <a:rPr lang="nl-NL" sz="1900" b="1" u="sng" dirty="0">
                <a:solidFill>
                  <a:schemeClr val="tx1"/>
                </a:solidFill>
                <a:effectLst/>
                <a:latin typeface="Söhne"/>
                <a:ea typeface="Arial Narrow" panose="020B0606020202030204" pitchFamily="34" charset="0"/>
                <a:cs typeface="Arial Narrow" panose="020B0606020202030204" pitchFamily="34" charset="0"/>
              </a:rPr>
              <a:t>31 augustus</a:t>
            </a:r>
            <a:r>
              <a:rPr lang="nl-NL" sz="1900" b="1" dirty="0">
                <a:solidFill>
                  <a:schemeClr val="tx1"/>
                </a:solidFill>
                <a:effectLst/>
                <a:latin typeface="Söhne"/>
                <a:ea typeface="Arial Narrow" panose="020B0606020202030204" pitchFamily="34" charset="0"/>
                <a:cs typeface="Arial Narrow" panose="020B0606020202030204" pitchFamily="34" charset="0"/>
              </a:rPr>
              <a:t> </a:t>
            </a:r>
            <a:r>
              <a:rPr lang="nl-NL" sz="1900" dirty="0">
                <a:solidFill>
                  <a:schemeClr val="tx1"/>
                </a:solidFill>
                <a:effectLst/>
                <a:latin typeface="Söhne"/>
                <a:ea typeface="Arial Narrow" panose="020B0606020202030204" pitchFamily="34" charset="0"/>
                <a:cs typeface="Arial Narrow" panose="020B0606020202030204" pitchFamily="34" charset="0"/>
              </a:rPr>
              <a:t>(voor de </a:t>
            </a:r>
            <a:r>
              <a:rPr lang="nl-NL" sz="1900" b="1" dirty="0">
                <a:solidFill>
                  <a:schemeClr val="tx1"/>
                </a:solidFill>
                <a:effectLst/>
                <a:latin typeface="Söhne"/>
                <a:ea typeface="Arial Narrow" panose="020B0606020202030204" pitchFamily="34" charset="0"/>
                <a:cs typeface="Arial Narrow" panose="020B0606020202030204" pitchFamily="34" charset="0"/>
              </a:rPr>
              <a:t>1</a:t>
            </a:r>
            <a:r>
              <a:rPr lang="nl-NL" sz="1900" b="1" baseline="30000" dirty="0">
                <a:solidFill>
                  <a:schemeClr val="tx1"/>
                </a:solidFill>
                <a:effectLst/>
                <a:latin typeface="Söhne"/>
                <a:ea typeface="Arial Narrow" panose="020B0606020202030204" pitchFamily="34" charset="0"/>
                <a:cs typeface="Arial Narrow" panose="020B0606020202030204" pitchFamily="34" charset="0"/>
              </a:rPr>
              <a:t>e</a:t>
            </a:r>
            <a:r>
              <a:rPr lang="nl-NL" sz="1900" b="1" dirty="0">
                <a:solidFill>
                  <a:schemeClr val="tx1"/>
                </a:solidFill>
                <a:effectLst/>
                <a:latin typeface="Söhne"/>
                <a:ea typeface="Arial Narrow" panose="020B0606020202030204" pitchFamily="34" charset="0"/>
                <a:cs typeface="Arial Narrow" panose="020B0606020202030204" pitchFamily="34" charset="0"/>
              </a:rPr>
              <a:t> helft</a:t>
            </a:r>
            <a:r>
              <a:rPr lang="nl-NL" sz="1900" dirty="0">
                <a:solidFill>
                  <a:schemeClr val="tx1"/>
                </a:solidFill>
                <a:effectLst/>
                <a:latin typeface="Söhne"/>
                <a:ea typeface="Arial Narrow" panose="020B0606020202030204" pitchFamily="34" charset="0"/>
                <a:cs typeface="Arial Narrow" panose="020B0606020202030204" pitchFamily="34" charset="0"/>
              </a:rPr>
              <a:t> van het lopende jaar)</a:t>
            </a:r>
          </a:p>
          <a:p>
            <a:pPr algn="l" rtl="0"/>
            <a:r>
              <a:rPr lang="nl-NL" sz="1800" dirty="0">
                <a:solidFill>
                  <a:schemeClr val="tx1"/>
                </a:solidFill>
                <a:effectLst/>
                <a:latin typeface="Söhne"/>
              </a:rPr>
              <a:t>-&gt; Eerste verslag: </a:t>
            </a:r>
            <a:r>
              <a:rPr lang="nl-NL" sz="1800" b="0" i="0" dirty="0">
                <a:solidFill>
                  <a:schemeClr val="tx1"/>
                </a:solidFill>
                <a:effectLst/>
                <a:latin typeface="Söhne"/>
              </a:rPr>
              <a:t>na ondertekening van de overeenkomst</a:t>
            </a:r>
          </a:p>
          <a:p>
            <a:pPr algn="l" rtl="0"/>
            <a:r>
              <a:rPr lang="nl-NL" sz="1800" b="0" i="0" dirty="0">
                <a:solidFill>
                  <a:schemeClr val="tx1"/>
                </a:solidFill>
                <a:effectLst/>
                <a:latin typeface="Söhne"/>
              </a:rPr>
              <a:t>-&gt; </a:t>
            </a:r>
            <a:r>
              <a:rPr lang="nl-NL" sz="1800" dirty="0">
                <a:solidFill>
                  <a:schemeClr val="tx1"/>
                </a:solidFill>
                <a:latin typeface="Söhne"/>
              </a:rPr>
              <a:t>Laatste verslag: </a:t>
            </a:r>
            <a:r>
              <a:rPr lang="nl-NL" sz="1800" b="0" i="0" dirty="0">
                <a:solidFill>
                  <a:schemeClr val="tx1"/>
                </a:solidFill>
                <a:effectLst/>
                <a:latin typeface="Söhne"/>
              </a:rPr>
              <a:t>31 augustus 2029 + </a:t>
            </a:r>
            <a:r>
              <a:rPr lang="nl-NL" sz="1800" b="1" i="0" dirty="0">
                <a:solidFill>
                  <a:schemeClr val="tx1"/>
                </a:solidFill>
                <a:effectLst/>
                <a:latin typeface="Söhne"/>
              </a:rPr>
              <a:t>eindverslag</a:t>
            </a:r>
            <a:r>
              <a:rPr lang="nl-NL" sz="1800" dirty="0">
                <a:solidFill>
                  <a:schemeClr val="tx1"/>
                </a:solidFill>
                <a:latin typeface="Söhne"/>
              </a:rPr>
              <a:t> (</a:t>
            </a:r>
            <a:r>
              <a:rPr lang="nl-NL" sz="1800" b="0" i="0" dirty="0">
                <a:solidFill>
                  <a:schemeClr val="tx1"/>
                </a:solidFill>
                <a:effectLst/>
                <a:latin typeface="Söhne"/>
              </a:rPr>
              <a:t>28 februari 2030</a:t>
            </a:r>
            <a:r>
              <a:rPr lang="nl-NL" sz="1800" dirty="0">
                <a:solidFill>
                  <a:schemeClr val="tx1"/>
                </a:solidFill>
                <a:latin typeface="Söhne"/>
              </a:rPr>
              <a:t> </a:t>
            </a:r>
            <a:r>
              <a:rPr lang="nl-NL" sz="1800" b="0" i="0" dirty="0">
                <a:solidFill>
                  <a:schemeClr val="tx1"/>
                </a:solidFill>
                <a:effectLst/>
                <a:latin typeface="Söhne"/>
              </a:rPr>
              <a:t>of na de laatste betalingsaanvraag)</a:t>
            </a:r>
          </a:p>
          <a:p>
            <a:pPr marL="285750" indent="-285750" rtl="0"/>
            <a:r>
              <a:rPr lang="nl-NL" sz="1800" b="1" dirty="0">
                <a:solidFill>
                  <a:schemeClr val="tx1"/>
                </a:solidFill>
                <a:latin typeface="Söhne"/>
              </a:rPr>
              <a:t>Inhoud</a:t>
            </a:r>
            <a:r>
              <a:rPr lang="nl-NL" sz="1800" dirty="0">
                <a:solidFill>
                  <a:schemeClr val="tx1"/>
                </a:solidFill>
                <a:latin typeface="Söhne"/>
              </a:rPr>
              <a:t>: </a:t>
            </a:r>
          </a:p>
          <a:p>
            <a:pPr marL="825750" lvl="3" indent="-285750" rtl="0">
              <a:buFontTx/>
              <a:buChar char="-"/>
            </a:pPr>
            <a:r>
              <a:rPr lang="nl-NL" sz="1600" dirty="0">
                <a:solidFill>
                  <a:schemeClr val="tx1"/>
                </a:solidFill>
                <a:latin typeface="Söhne"/>
              </a:rPr>
              <a:t>Context</a:t>
            </a:r>
          </a:p>
          <a:p>
            <a:pPr marL="825750" lvl="3" indent="-285750" rtl="0">
              <a:buFontTx/>
              <a:buChar char="-"/>
            </a:pPr>
            <a:r>
              <a:rPr lang="nl-NL" sz="1600" b="0" i="0" dirty="0">
                <a:solidFill>
                  <a:schemeClr val="tx1"/>
                </a:solidFill>
                <a:effectLst/>
                <a:latin typeface="Söhne"/>
              </a:rPr>
              <a:t>Voortgang (per </a:t>
            </a:r>
            <a:r>
              <a:rPr lang="nl-NL" sz="1600" b="0" i="1" u="sng" dirty="0">
                <a:solidFill>
                  <a:schemeClr val="tx1"/>
                </a:solidFill>
                <a:effectLst/>
                <a:latin typeface="Söhne"/>
              </a:rPr>
              <a:t>work package</a:t>
            </a:r>
            <a:r>
              <a:rPr lang="nl-NL" sz="1600" dirty="0">
                <a:solidFill>
                  <a:schemeClr val="tx1"/>
                </a:solidFill>
                <a:latin typeface="Söhne"/>
              </a:rPr>
              <a:t>, + deliverables)</a:t>
            </a:r>
          </a:p>
          <a:p>
            <a:pPr marL="825750" lvl="3" indent="-285750" rtl="0">
              <a:buFontTx/>
              <a:buChar char="-"/>
            </a:pPr>
            <a:r>
              <a:rPr lang="nl-NL" sz="1600" dirty="0">
                <a:solidFill>
                  <a:schemeClr val="tx1"/>
                </a:solidFill>
                <a:latin typeface="Söhne"/>
              </a:rPr>
              <a:t>Planning (wijzigingen?) </a:t>
            </a:r>
          </a:p>
          <a:p>
            <a:pPr marL="825750" lvl="3" indent="-285750" rtl="0">
              <a:buFontTx/>
              <a:buChar char="-"/>
            </a:pPr>
            <a:r>
              <a:rPr lang="nl-NL" sz="1600" b="0" i="0" dirty="0">
                <a:solidFill>
                  <a:schemeClr val="tx1"/>
                </a:solidFill>
                <a:effectLst/>
                <a:latin typeface="Söhne"/>
              </a:rPr>
              <a:t>Evaluatie </a:t>
            </a:r>
            <a:r>
              <a:rPr lang="nl-NL" sz="1600" dirty="0">
                <a:solidFill>
                  <a:schemeClr val="tx1"/>
                </a:solidFill>
                <a:latin typeface="Söhne"/>
              </a:rPr>
              <a:t>van de indicatoren</a:t>
            </a:r>
          </a:p>
          <a:p>
            <a:pPr marL="825750" lvl="3" indent="-285750" rtl="0">
              <a:buFontTx/>
              <a:buChar char="-"/>
            </a:pPr>
            <a:r>
              <a:rPr lang="nl-NL" sz="1600" b="0" i="0" dirty="0">
                <a:solidFill>
                  <a:schemeClr val="tx1"/>
                </a:solidFill>
                <a:effectLst/>
                <a:latin typeface="Söhne"/>
              </a:rPr>
              <a:t>Financiële vooruitgang</a:t>
            </a:r>
          </a:p>
          <a:p>
            <a:pPr marL="825750" lvl="3" indent="-285750" rtl="0">
              <a:buFontTx/>
              <a:buChar char="-"/>
            </a:pPr>
            <a:r>
              <a:rPr lang="nl-NL" sz="1600" dirty="0">
                <a:solidFill>
                  <a:schemeClr val="tx1"/>
                </a:solidFill>
                <a:latin typeface="Söhne"/>
              </a:rPr>
              <a:t>Budgettaire ramingen</a:t>
            </a:r>
          </a:p>
          <a:p>
            <a:pPr marL="825750" lvl="3" indent="-285750" rtl="0">
              <a:buFontTx/>
              <a:buChar char="-"/>
            </a:pPr>
            <a:r>
              <a:rPr lang="nl-NL" sz="1600" b="0" i="0" dirty="0">
                <a:solidFill>
                  <a:schemeClr val="tx1"/>
                </a:solidFill>
                <a:effectLst/>
                <a:latin typeface="Söhne"/>
              </a:rPr>
              <a:t>Transversale thema’s</a:t>
            </a:r>
          </a:p>
          <a:p>
            <a:pPr marL="825750" lvl="3" indent="-285750" rtl="0">
              <a:buFontTx/>
              <a:buChar char="-"/>
            </a:pPr>
            <a:r>
              <a:rPr lang="nl-NL" sz="1600" dirty="0">
                <a:solidFill>
                  <a:schemeClr val="tx1"/>
                </a:solidFill>
                <a:latin typeface="Söhne"/>
              </a:rPr>
              <a:t>Communicatie</a:t>
            </a:r>
          </a:p>
          <a:p>
            <a:pPr lvl="3" indent="0" rtl="0"/>
            <a:r>
              <a:rPr lang="nl-NL" sz="1600" b="1" i="0" dirty="0">
                <a:solidFill>
                  <a:schemeClr val="tx1"/>
                </a:solidFill>
                <a:effectLst/>
                <a:latin typeface="Söhne"/>
              </a:rPr>
              <a:t>+ Bijlagen (!): planning, deliverables, indicatoren, jaarrekeningen, bewijzen van communicaties, foto's, enz.</a:t>
            </a:r>
          </a:p>
          <a:p>
            <a:pPr marL="285750" indent="-285750">
              <a:buFontTx/>
              <a:buChar char="-"/>
            </a:pPr>
            <a:endParaRPr lang="fr-BE" sz="1800" b="0" i="0" dirty="0">
              <a:solidFill>
                <a:schemeClr val="tx1"/>
              </a:solidFill>
              <a:effectLst/>
              <a:latin typeface="Söhne"/>
            </a:endParaRPr>
          </a:p>
        </p:txBody>
      </p:sp>
    </p:spTree>
    <p:extLst>
      <p:ext uri="{BB962C8B-B14F-4D97-AF65-F5344CB8AC3E}">
        <p14:creationId xmlns:p14="http://schemas.microsoft.com/office/powerpoint/2010/main" val="1901083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Duurzaamheid en rapportering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77500" lnSpcReduction="20000"/>
          </a:bodyPr>
          <a:lstStyle/>
          <a:p>
            <a:pPr lvl="1" rtl="0">
              <a:buFont typeface="Arial" panose="020B0604020202020204" pitchFamily="34" charset="0"/>
              <a:buChar char="•"/>
            </a:pPr>
            <a:r>
              <a:rPr lang="nl-NL" b="0" i="0" dirty="0">
                <a:solidFill>
                  <a:schemeClr val="tx1"/>
                </a:solidFill>
                <a:effectLst/>
                <a:latin typeface="Söhne"/>
              </a:rPr>
              <a:t> Jaarverslag na de afsluiting van het project </a:t>
            </a:r>
            <a:r>
              <a:rPr lang="nl-NL" b="1" i="0" dirty="0">
                <a:solidFill>
                  <a:schemeClr val="tx1"/>
                </a:solidFill>
                <a:effectLst/>
                <a:latin typeface="Söhne"/>
              </a:rPr>
              <a:t>voor de vijfjarige duurzaamheidsperiode</a:t>
            </a:r>
          </a:p>
          <a:p>
            <a:pPr lvl="1" rtl="0">
              <a:buFont typeface="Arial" panose="020B0604020202020204" pitchFamily="34" charset="0"/>
              <a:buChar char="•"/>
            </a:pPr>
            <a:r>
              <a:rPr lang="nl-NL" b="0" i="0" dirty="0">
                <a:solidFill>
                  <a:schemeClr val="tx1"/>
                </a:solidFill>
                <a:effectLst/>
                <a:latin typeface="Söhne"/>
              </a:rPr>
              <a:t> </a:t>
            </a:r>
            <a:r>
              <a:rPr lang="nl-NL" dirty="0">
                <a:solidFill>
                  <a:schemeClr val="tx1"/>
                </a:solidFill>
                <a:latin typeface="Söhne"/>
              </a:rPr>
              <a:t>N</a:t>
            </a:r>
            <a:r>
              <a:rPr lang="nl-NL" b="0" i="0" dirty="0">
                <a:solidFill>
                  <a:schemeClr val="tx1"/>
                </a:solidFill>
                <a:effectLst/>
                <a:latin typeface="Söhne"/>
              </a:rPr>
              <a:t>a afsluiting van het project</a:t>
            </a:r>
          </a:p>
          <a:p>
            <a:pPr lvl="1" rtl="0">
              <a:buFont typeface="Arial" panose="020B0604020202020204" pitchFamily="34" charset="0"/>
              <a:buChar char="•"/>
            </a:pPr>
            <a:r>
              <a:rPr lang="nl-NL" b="0" i="0" dirty="0">
                <a:solidFill>
                  <a:schemeClr val="tx1"/>
                </a:solidFill>
                <a:effectLst/>
                <a:latin typeface="Söhne"/>
              </a:rPr>
              <a:t> Laatste verslag uiterlijk 28 februari van het jaar volgend op het vijfde jaar na afsluiting, ten minste tot 28 februari 2030.</a:t>
            </a:r>
          </a:p>
          <a:p>
            <a:pPr lvl="1" rtl="0">
              <a:buFont typeface="Arial" panose="020B0604020202020204" pitchFamily="34" charset="0"/>
              <a:buChar char="•"/>
            </a:pPr>
            <a:r>
              <a:rPr lang="nl-NL" b="0" i="0" dirty="0">
                <a:solidFill>
                  <a:schemeClr val="tx1"/>
                </a:solidFill>
                <a:effectLst/>
                <a:latin typeface="Söhne"/>
              </a:rPr>
              <a:t> Inhoud van het verslag:</a:t>
            </a:r>
          </a:p>
          <a:p>
            <a:pPr marL="1282950" lvl="2" indent="-285750" rtl="0">
              <a:buFont typeface="Arial" panose="020B0604020202020204" pitchFamily="34" charset="0"/>
              <a:buChar char="•"/>
            </a:pPr>
            <a:r>
              <a:rPr lang="nl-NL" b="0" i="0" dirty="0">
                <a:solidFill>
                  <a:schemeClr val="tx1"/>
                </a:solidFill>
                <a:effectLst/>
                <a:latin typeface="Söhne"/>
              </a:rPr>
              <a:t>Vooruitgang van het project (realisaties, context, tegengekomen problemen)</a:t>
            </a:r>
          </a:p>
          <a:p>
            <a:pPr marL="1282950" lvl="2" indent="-285750" rtl="0">
              <a:buFont typeface="Arial" panose="020B0604020202020204" pitchFamily="34" charset="0"/>
              <a:buChar char="•"/>
            </a:pPr>
            <a:r>
              <a:rPr lang="nl-NL" b="0" i="0" dirty="0">
                <a:solidFill>
                  <a:schemeClr val="tx1"/>
                </a:solidFill>
                <a:effectLst/>
                <a:latin typeface="Söhne"/>
              </a:rPr>
              <a:t>Evaluatie van de doelstellingen en indicatoren</a:t>
            </a:r>
          </a:p>
          <a:p>
            <a:pPr marL="1282950" lvl="2" indent="-285750" rtl="0">
              <a:buFont typeface="Arial" panose="020B0604020202020204" pitchFamily="34" charset="0"/>
              <a:buChar char="•"/>
            </a:pPr>
            <a:r>
              <a:rPr lang="nl-NL" b="0" i="0" dirty="0">
                <a:solidFill>
                  <a:schemeClr val="tx1"/>
                </a:solidFill>
                <a:effectLst/>
                <a:latin typeface="Söhne"/>
              </a:rPr>
              <a:t>Acties op het vlak van communicatie</a:t>
            </a:r>
          </a:p>
          <a:p>
            <a:pPr marL="1282950" lvl="2" indent="-285750" rtl="0">
              <a:buFont typeface="Arial" panose="020B0604020202020204" pitchFamily="34" charset="0"/>
              <a:buChar char="•"/>
            </a:pPr>
            <a:r>
              <a:rPr lang="nl-NL" b="0" i="0" dirty="0">
                <a:solidFill>
                  <a:schemeClr val="tx1"/>
                </a:solidFill>
                <a:effectLst/>
                <a:latin typeface="Söhne"/>
              </a:rPr>
              <a:t>Toekomstige fasen van het project</a:t>
            </a:r>
          </a:p>
          <a:p>
            <a:pPr marL="1282950" lvl="2" indent="-285750" rtl="0">
              <a:buFont typeface="Arial" panose="020B0604020202020204" pitchFamily="34" charset="0"/>
              <a:buChar char="•"/>
            </a:pPr>
            <a:r>
              <a:rPr lang="nl-NL" b="0" i="0" dirty="0">
                <a:solidFill>
                  <a:schemeClr val="tx1"/>
                </a:solidFill>
                <a:effectLst/>
                <a:latin typeface="Söhne"/>
              </a:rPr>
              <a:t>Financiële vooruitgang (uitgaven en </a:t>
            </a:r>
            <a:r>
              <a:rPr lang="nl-NL" b="0" dirty="0">
                <a:solidFill>
                  <a:schemeClr val="tx1"/>
                </a:solidFill>
                <a:latin typeface="Söhne"/>
              </a:rPr>
              <a:t>inkomsten</a:t>
            </a:r>
            <a:r>
              <a:rPr lang="nl-NL" b="0" i="0" dirty="0">
                <a:solidFill>
                  <a:schemeClr val="tx1"/>
                </a:solidFill>
                <a:effectLst/>
                <a:latin typeface="Söhne"/>
              </a:rPr>
              <a:t>)</a:t>
            </a:r>
          </a:p>
          <a:p>
            <a:pPr marL="1282950" lvl="2" indent="-285750" rtl="0">
              <a:buFont typeface="Arial" panose="020B0604020202020204" pitchFamily="34" charset="0"/>
              <a:buChar char="•"/>
            </a:pPr>
            <a:r>
              <a:rPr lang="nl-NL" b="0" i="0" dirty="0">
                <a:solidFill>
                  <a:schemeClr val="tx1"/>
                </a:solidFill>
                <a:effectLst/>
                <a:latin typeface="Söhne"/>
              </a:rPr>
              <a:t>Inspanningen om de duurzaamheid van het project te garanderen</a:t>
            </a:r>
          </a:p>
        </p:txBody>
      </p:sp>
    </p:spTree>
    <p:extLst>
      <p:ext uri="{BB962C8B-B14F-4D97-AF65-F5344CB8AC3E}">
        <p14:creationId xmlns:p14="http://schemas.microsoft.com/office/powerpoint/2010/main" val="1390088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Work packages &amp; deliverables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62500" lnSpcReduction="20000"/>
          </a:bodyPr>
          <a:lstStyle/>
          <a:p>
            <a:pPr lvl="1" rtl="0"/>
            <a:r>
              <a:rPr lang="nl-NL" b="0" i="0" u="sng" dirty="0">
                <a:solidFill>
                  <a:srgbClr val="374151"/>
                </a:solidFill>
                <a:effectLst/>
                <a:latin typeface="Söhne"/>
              </a:rPr>
              <a:t>Projectdoelstellingen: </a:t>
            </a:r>
            <a:r>
              <a:rPr lang="nl-NL" b="1" i="0" u="sng" dirty="0">
                <a:solidFill>
                  <a:srgbClr val="374151"/>
                </a:solidFill>
                <a:effectLst/>
                <a:latin typeface="Söhne"/>
              </a:rPr>
              <a:t>bereikt: 31 december 2029</a:t>
            </a:r>
          </a:p>
          <a:p>
            <a:pPr lvl="1" rtl="0">
              <a:buFont typeface="Arial" panose="020B0604020202020204" pitchFamily="34" charset="0"/>
              <a:buChar char="•"/>
            </a:pPr>
            <a:r>
              <a:rPr lang="nl-NL" b="0" i="0" dirty="0">
                <a:solidFill>
                  <a:srgbClr val="374151"/>
                </a:solidFill>
                <a:effectLst/>
                <a:latin typeface="Söhne"/>
              </a:rPr>
              <a:t> Planning jaarlijks </a:t>
            </a:r>
            <a:r>
              <a:rPr lang="nl-NL" b="1" i="0" dirty="0">
                <a:solidFill>
                  <a:srgbClr val="374151"/>
                </a:solidFill>
                <a:effectLst/>
                <a:latin typeface="Söhne"/>
              </a:rPr>
              <a:t>wijzigbaar</a:t>
            </a:r>
            <a:r>
              <a:rPr lang="nl-NL" b="0" i="0" dirty="0">
                <a:solidFill>
                  <a:srgbClr val="374151"/>
                </a:solidFill>
                <a:effectLst/>
                <a:latin typeface="Söhne"/>
              </a:rPr>
              <a:t> in de voortgangsverslagen, gebaseerd op work packages en deliverables </a:t>
            </a:r>
          </a:p>
          <a:p>
            <a:pPr lvl="1" rtl="0">
              <a:buFont typeface="Arial" panose="020B0604020202020204" pitchFamily="34" charset="0"/>
              <a:buChar char="•"/>
            </a:pPr>
            <a:r>
              <a:rPr lang="nl-NL" b="0" i="0" dirty="0">
                <a:solidFill>
                  <a:srgbClr val="374151"/>
                </a:solidFill>
                <a:effectLst/>
                <a:latin typeface="Söhne"/>
              </a:rPr>
              <a:t> </a:t>
            </a:r>
            <a:r>
              <a:rPr lang="nl-NL" b="1" i="0" u="sng" dirty="0">
                <a:solidFill>
                  <a:srgbClr val="374151"/>
                </a:solidFill>
                <a:effectLst/>
                <a:latin typeface="Söhne"/>
              </a:rPr>
              <a:t>'Work packages'</a:t>
            </a:r>
            <a:r>
              <a:rPr lang="nl-NL" b="0" i="0" dirty="0">
                <a:solidFill>
                  <a:srgbClr val="374151"/>
                </a:solidFill>
                <a:effectLst/>
                <a:latin typeface="Söhne"/>
              </a:rPr>
              <a:t> zijn subprojecten met middelen, activiteiten, resultaten, doelstellingen, planning en deliverables.</a:t>
            </a:r>
            <a:endParaRPr lang="fr-BE" b="0" i="0" dirty="0">
              <a:solidFill>
                <a:srgbClr val="374151"/>
              </a:solidFill>
              <a:effectLst/>
              <a:latin typeface="Söhne"/>
            </a:endParaRPr>
          </a:p>
          <a:p>
            <a:pPr lvl="1" rtl="0">
              <a:buFont typeface="Arial" panose="020B0604020202020204" pitchFamily="34" charset="0"/>
              <a:buChar char="•"/>
            </a:pPr>
            <a:r>
              <a:rPr lang="nl-NL" b="0" i="0" dirty="0">
                <a:solidFill>
                  <a:srgbClr val="374151"/>
                </a:solidFill>
                <a:effectLst/>
                <a:latin typeface="Söhne"/>
              </a:rPr>
              <a:t> '</a:t>
            </a:r>
            <a:r>
              <a:rPr lang="nl-NL" b="1" i="0" u="sng" dirty="0">
                <a:solidFill>
                  <a:srgbClr val="374151"/>
                </a:solidFill>
                <a:effectLst/>
                <a:latin typeface="Söhne"/>
              </a:rPr>
              <a:t>Deliverables</a:t>
            </a:r>
            <a:r>
              <a:rPr lang="nl-NL" b="0" i="0" dirty="0">
                <a:solidFill>
                  <a:srgbClr val="374151"/>
                </a:solidFill>
                <a:effectLst/>
                <a:latin typeface="Söhne"/>
              </a:rPr>
              <a:t> zijn de resultaten van het project die de uitvoering conform de overeenkomst aantonen.</a:t>
            </a:r>
          </a:p>
          <a:p>
            <a:pPr lvl="1" rtl="0">
              <a:buFont typeface="Arial" panose="020B0604020202020204" pitchFamily="34" charset="0"/>
              <a:buChar char="•"/>
            </a:pPr>
            <a:r>
              <a:rPr lang="nl-NL" b="0" i="0" dirty="0">
                <a:solidFill>
                  <a:srgbClr val="374151"/>
                </a:solidFill>
                <a:effectLst/>
                <a:latin typeface="Söhne"/>
              </a:rPr>
              <a:t> Bijdrage aan de verantwoording van uitgaven, met name personeelskosten</a:t>
            </a:r>
          </a:p>
          <a:p>
            <a:pPr lvl="1" rtl="0">
              <a:buFont typeface="Arial" panose="020B0604020202020204" pitchFamily="34" charset="0"/>
              <a:buChar char="•"/>
            </a:pPr>
            <a:r>
              <a:rPr lang="nl-NL" b="0" i="0" dirty="0">
                <a:solidFill>
                  <a:srgbClr val="374151"/>
                </a:solidFill>
                <a:effectLst/>
                <a:latin typeface="Söhne"/>
              </a:rPr>
              <a:t> Verschillende vormen: communicatieplan, studie, publicatie, rapport, enz.</a:t>
            </a:r>
          </a:p>
          <a:p>
            <a:pPr lvl="1" rtl="0">
              <a:buFont typeface="Arial" panose="020B0604020202020204" pitchFamily="34" charset="0"/>
              <a:buChar char="•"/>
            </a:pPr>
            <a:r>
              <a:rPr lang="nl-NL" b="0" i="0" dirty="0">
                <a:solidFill>
                  <a:srgbClr val="374151"/>
                </a:solidFill>
                <a:effectLst/>
                <a:latin typeface="Söhne"/>
              </a:rPr>
              <a:t> Deliverables moeten worden gedocumenteerd waar nodig</a:t>
            </a:r>
          </a:p>
          <a:p>
            <a:pPr lvl="1" rtl="0">
              <a:buFont typeface="Arial" panose="020B0604020202020204" pitchFamily="34" charset="0"/>
              <a:buChar char="•"/>
            </a:pPr>
            <a:r>
              <a:rPr lang="nl-NL" b="0" i="0" dirty="0">
                <a:solidFill>
                  <a:srgbClr val="374151"/>
                </a:solidFill>
                <a:effectLst/>
                <a:latin typeface="Söhne"/>
              </a:rPr>
              <a:t> In overleg met de Directie EFRO</a:t>
            </a:r>
          </a:p>
          <a:p>
            <a:pPr lvl="1" rtl="0">
              <a:buFont typeface="Arial" panose="020B0604020202020204" pitchFamily="34" charset="0"/>
              <a:buChar char="•"/>
            </a:pPr>
            <a:r>
              <a:rPr lang="nl-NL" dirty="0">
                <a:solidFill>
                  <a:srgbClr val="374151"/>
                </a:solidFill>
                <a:latin typeface="Söhne"/>
              </a:rPr>
              <a:t>Verantwoording personeelskosten op basis van deliverables: voorafgaande analyse door experts (+ bij wijziging)</a:t>
            </a:r>
            <a:endParaRPr lang="nl-NL" b="0" i="0" dirty="0">
              <a:solidFill>
                <a:srgbClr val="374151"/>
              </a:solidFill>
              <a:effectLst/>
              <a:latin typeface="Söhne"/>
            </a:endParaRPr>
          </a:p>
        </p:txBody>
      </p:sp>
    </p:spTree>
    <p:extLst>
      <p:ext uri="{BB962C8B-B14F-4D97-AF65-F5344CB8AC3E}">
        <p14:creationId xmlns:p14="http://schemas.microsoft.com/office/powerpoint/2010/main" val="1844995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Indicatoren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r>
              <a:rPr lang="nl-NL" dirty="0">
                <a:solidFill>
                  <a:srgbClr val="374151"/>
                </a:solidFill>
                <a:latin typeface="Söhne"/>
              </a:rPr>
              <a:t>-</a:t>
            </a:r>
            <a:r>
              <a:rPr lang="nl-NL" b="0" i="0" dirty="0">
                <a:solidFill>
                  <a:srgbClr val="374151"/>
                </a:solidFill>
                <a:effectLst/>
                <a:latin typeface="Söhne"/>
              </a:rPr>
              <a:t> Vier strategische doelstellingen, 9 operationele doelstellingen</a:t>
            </a:r>
          </a:p>
          <a:p>
            <a:pPr lvl="1" rtl="0">
              <a:buFont typeface="Arial" panose="020B0604020202020204" pitchFamily="34" charset="0"/>
              <a:buChar char="•"/>
            </a:pPr>
            <a:r>
              <a:rPr lang="nl-NL" sz="1600" b="0" i="0" u="sng" dirty="0">
                <a:solidFill>
                  <a:srgbClr val="374151"/>
                </a:solidFill>
                <a:effectLst/>
                <a:latin typeface="Söhne"/>
              </a:rPr>
              <a:t> Uitvoeringsindicatoren</a:t>
            </a:r>
            <a:r>
              <a:rPr lang="nl-NL" sz="1600" b="0" i="0" dirty="0">
                <a:solidFill>
                  <a:srgbClr val="374151"/>
                </a:solidFill>
                <a:effectLst/>
                <a:latin typeface="Söhne"/>
              </a:rPr>
              <a:t>: een indicator voor het meten van de deliverables specifiek verbonden aan de steun</a:t>
            </a:r>
          </a:p>
          <a:p>
            <a:pPr lvl="1" rtl="0">
              <a:buFont typeface="Arial" panose="020B0604020202020204" pitchFamily="34" charset="0"/>
              <a:buChar char="•"/>
            </a:pPr>
            <a:r>
              <a:rPr lang="nl-NL" sz="1600" u="sng" dirty="0">
                <a:solidFill>
                  <a:srgbClr val="374151"/>
                </a:solidFill>
                <a:latin typeface="Söhne"/>
              </a:rPr>
              <a:t> </a:t>
            </a:r>
            <a:r>
              <a:rPr lang="nl-NL" sz="1600" b="0" i="0" u="sng" dirty="0">
                <a:solidFill>
                  <a:srgbClr val="374151"/>
                </a:solidFill>
                <a:effectLst/>
                <a:latin typeface="Söhne"/>
              </a:rPr>
              <a:t>Resultaatsindicatoren</a:t>
            </a:r>
            <a:r>
              <a:rPr lang="nl-NL" sz="1600" b="0" i="0" dirty="0">
                <a:solidFill>
                  <a:srgbClr val="374151"/>
                </a:solidFill>
                <a:effectLst/>
                <a:latin typeface="Söhne"/>
              </a:rPr>
              <a:t>: een indicator voor het meten van de effecten van de ondersteunde initiatieven, met name m.b.t. de rechtstreekse bestemmelingen, de beoogde populatie of gebruikers van de infrastructuur</a:t>
            </a:r>
          </a:p>
          <a:p>
            <a:endParaRPr lang="fr-BE" sz="1600" dirty="0">
              <a:solidFill>
                <a:schemeClr val="tx1"/>
              </a:solidFill>
              <a:latin typeface="Söhne"/>
            </a:endParaRPr>
          </a:p>
          <a:p>
            <a:pPr rtl="0"/>
            <a:r>
              <a:rPr lang="nl-NL" sz="1600" dirty="0">
                <a:solidFill>
                  <a:schemeClr val="tx1"/>
                </a:solidFill>
                <a:latin typeface="Söhne"/>
              </a:rPr>
              <a:t>-&gt; </a:t>
            </a:r>
            <a:r>
              <a:rPr lang="nl-NL" sz="1600" u="sng" dirty="0">
                <a:solidFill>
                  <a:schemeClr val="tx1"/>
                </a:solidFill>
                <a:latin typeface="Söhne"/>
              </a:rPr>
              <a:t>Specifieke informatiesessie over rapportering en indicatoren</a:t>
            </a:r>
          </a:p>
        </p:txBody>
      </p:sp>
    </p:spTree>
    <p:extLst>
      <p:ext uri="{BB962C8B-B14F-4D97-AF65-F5344CB8AC3E}">
        <p14:creationId xmlns:p14="http://schemas.microsoft.com/office/powerpoint/2010/main" val="1318406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Indicatoren (rapportering)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buFont typeface="Arial" panose="020B0604020202020204" pitchFamily="34" charset="0"/>
              <a:buChar char="•"/>
            </a:pPr>
            <a:r>
              <a:rPr lang="nl-NL" b="0" i="0" dirty="0">
                <a:solidFill>
                  <a:srgbClr val="374151"/>
                </a:solidFill>
                <a:effectLst/>
                <a:latin typeface="Söhne"/>
              </a:rPr>
              <a:t> De projectdragers moeten </a:t>
            </a:r>
            <a:r>
              <a:rPr lang="nl-NL" b="1" i="0" dirty="0">
                <a:solidFill>
                  <a:srgbClr val="374151"/>
                </a:solidFill>
                <a:effectLst/>
                <a:latin typeface="Söhne"/>
              </a:rPr>
              <a:t>twee keer per jaar </a:t>
            </a:r>
            <a:r>
              <a:rPr lang="nl-NL" b="0" i="0" dirty="0">
                <a:solidFill>
                  <a:srgbClr val="374151"/>
                </a:solidFill>
                <a:effectLst/>
                <a:latin typeface="Söhne"/>
              </a:rPr>
              <a:t>rapporteren over de indicatoren (met de semestriële verslagen)</a:t>
            </a:r>
          </a:p>
          <a:p>
            <a:pPr lvl="1" rtl="0">
              <a:buFont typeface="Arial" panose="020B0604020202020204" pitchFamily="34" charset="0"/>
              <a:buChar char="•"/>
            </a:pPr>
            <a:r>
              <a:rPr lang="nl-NL" b="0" i="0" dirty="0">
                <a:solidFill>
                  <a:srgbClr val="374151"/>
                </a:solidFill>
                <a:effectLst/>
                <a:latin typeface="Söhne"/>
              </a:rPr>
              <a:t> De rapporteringsfrequentie varieert afhankelijk van de indicator</a:t>
            </a:r>
          </a:p>
          <a:p>
            <a:pPr lvl="1" rtl="0">
              <a:buFont typeface="Arial" panose="020B0604020202020204" pitchFamily="34" charset="0"/>
              <a:buChar char="•"/>
            </a:pPr>
            <a:r>
              <a:rPr lang="nl-NL" dirty="0">
                <a:solidFill>
                  <a:srgbClr val="374151"/>
                </a:solidFill>
                <a:latin typeface="Söhne"/>
              </a:rPr>
              <a:t> </a:t>
            </a:r>
            <a:r>
              <a:rPr lang="nl-NL" b="0" i="0" u="sng" dirty="0">
                <a:solidFill>
                  <a:srgbClr val="374151"/>
                </a:solidFill>
                <a:effectLst/>
                <a:latin typeface="Söhne"/>
              </a:rPr>
              <a:t>Niet-naleving</a:t>
            </a:r>
            <a:r>
              <a:rPr lang="nl-NL" b="0" i="0" dirty="0">
                <a:solidFill>
                  <a:srgbClr val="374151"/>
                </a:solidFill>
                <a:effectLst/>
                <a:latin typeface="Söhne"/>
              </a:rPr>
              <a:t>: recht om door te rekenen aan de begunstigden</a:t>
            </a:r>
          </a:p>
        </p:txBody>
      </p:sp>
    </p:spTree>
    <p:extLst>
      <p:ext uri="{BB962C8B-B14F-4D97-AF65-F5344CB8AC3E}">
        <p14:creationId xmlns:p14="http://schemas.microsoft.com/office/powerpoint/2010/main" val="2501661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Uitbetaling van de subsidie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240360"/>
          </a:xfrm>
        </p:spPr>
        <p:txBody>
          <a:bodyPr>
            <a:normAutofit fontScale="92500" lnSpcReduction="20000"/>
          </a:bodyPr>
          <a:lstStyle/>
          <a:p>
            <a:pPr marL="311400" lvl="2" indent="0"/>
            <a:r>
              <a:rPr lang="nl-BE" sz="1400" b="0" i="0" strike="noStrike" cap="none" spc="0" baseline="0" dirty="0">
                <a:solidFill>
                  <a:srgbClr val="374151"/>
                </a:solidFill>
                <a:effectLst/>
                <a:latin typeface="Söhne"/>
                <a:ea typeface="Söhne"/>
                <a:cs typeface="Söhne"/>
              </a:rPr>
              <a:t>De subsidie wordt in meerdere fasen uitbetaald: </a:t>
            </a:r>
          </a:p>
          <a:p>
            <a:pPr lvl="2">
              <a:buFont typeface="Arial" pitchFamily="34" charset="0"/>
              <a:buChar char="•"/>
            </a:pPr>
            <a:endParaRPr lang="fr-BE" b="0" dirty="0">
              <a:solidFill>
                <a:srgbClr val="374151"/>
              </a:solidFill>
              <a:latin typeface="Söhne"/>
            </a:endParaRP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Een </a:t>
            </a:r>
            <a:r>
              <a:rPr lang="nl-BE" sz="1400" b="1" i="0" strike="noStrike" cap="none" spc="0" baseline="0" dirty="0">
                <a:solidFill>
                  <a:srgbClr val="374151"/>
                </a:solidFill>
                <a:effectLst/>
                <a:latin typeface="Söhne"/>
                <a:ea typeface="Söhne"/>
                <a:cs typeface="Söhne"/>
              </a:rPr>
              <a:t>initiële betaling van 15 % </a:t>
            </a:r>
            <a:r>
              <a:rPr lang="nl-BE" sz="1400" b="0" i="0" strike="noStrike" cap="none" spc="0" baseline="0" dirty="0">
                <a:solidFill>
                  <a:srgbClr val="374151"/>
                </a:solidFill>
                <a:effectLst/>
                <a:latin typeface="Söhne"/>
                <a:ea typeface="Söhne"/>
                <a:cs typeface="Söhne"/>
              </a:rPr>
              <a:t>van het totaalbedrag van de subsidie vindt plaats bij ondertekening van de overeenkomst, zonder dat er in dat stadium verantwoordingsstukken nodig zijn.</a:t>
            </a: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De latere betalingen gebeuren op basis van verantwoordingsstukken voor in aanmerking komende uitgaven, die halfjaarlijks aan de directie EFRO moeten worden bezorgd via Salesforce</a:t>
            </a: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Zodra </a:t>
            </a:r>
            <a:r>
              <a:rPr lang="nl-BE" sz="1400" b="1" i="0" strike="noStrike" cap="none" spc="0" baseline="0" dirty="0">
                <a:solidFill>
                  <a:srgbClr val="374151"/>
                </a:solidFill>
                <a:effectLst/>
                <a:latin typeface="Söhne"/>
                <a:ea typeface="Söhne"/>
                <a:cs typeface="Söhne"/>
              </a:rPr>
              <a:t>80% van het totale subsidiebedrag </a:t>
            </a:r>
            <a:r>
              <a:rPr lang="nl-BE" sz="1400" b="0" i="0" strike="noStrike" cap="none" spc="0" baseline="0" dirty="0">
                <a:solidFill>
                  <a:srgbClr val="374151"/>
                </a:solidFill>
                <a:effectLst/>
                <a:latin typeface="Söhne"/>
                <a:ea typeface="Söhne"/>
                <a:cs typeface="Söhne"/>
              </a:rPr>
              <a:t>verantwoord werd, moet het voorschot van 15% uiteindelijk worden gestaafd met verantwoordingsstukken voor in aanmerking komende uitgaven.</a:t>
            </a: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Het </a:t>
            </a:r>
            <a:r>
              <a:rPr lang="nl-BE" sz="1400" b="1" i="0" strike="noStrike" cap="none" spc="0" baseline="0" dirty="0">
                <a:solidFill>
                  <a:srgbClr val="374151"/>
                </a:solidFill>
                <a:effectLst/>
                <a:latin typeface="Söhne"/>
                <a:ea typeface="Söhne"/>
                <a:cs typeface="Söhne"/>
              </a:rPr>
              <a:t>saldo van 5% </a:t>
            </a:r>
            <a:r>
              <a:rPr lang="nl-BE" sz="1400" b="0" i="0" strike="noStrike" cap="none" spc="0" baseline="0" dirty="0">
                <a:solidFill>
                  <a:srgbClr val="374151"/>
                </a:solidFill>
                <a:effectLst/>
                <a:latin typeface="Söhne"/>
                <a:ea typeface="Söhne"/>
                <a:cs typeface="Söhne"/>
              </a:rPr>
              <a:t>wordt uitbetaald bij de afsluiting van het project, zodra het project is afgerond, op basis van de laatste verantwoordingsstukken en het eindverslag</a:t>
            </a:r>
          </a:p>
          <a:p>
            <a:pPr lvl="1" indent="0"/>
            <a:endParaRPr lang="fr-BE" dirty="0">
              <a:solidFill>
                <a:srgbClr val="374151"/>
              </a:solidFill>
              <a:latin typeface="Söhne"/>
            </a:endParaRPr>
          </a:p>
          <a:p>
            <a:pPr lvl="1" indent="0"/>
            <a:r>
              <a:rPr lang="nl-BE" sz="1400" b="0" i="0" strike="noStrike" cap="none" spc="0" baseline="0" dirty="0">
                <a:solidFill>
                  <a:srgbClr val="374151"/>
                </a:solidFill>
                <a:effectLst/>
                <a:latin typeface="Söhne"/>
                <a:ea typeface="Söhne"/>
                <a:cs typeface="Söhne"/>
              </a:rPr>
              <a:t>Uitzonderingen: GOB (geen subsidie), gewestelijke instellingen</a:t>
            </a:r>
            <a:endParaRPr lang="fr-BE" b="0" i="0" dirty="0">
              <a:solidFill>
                <a:srgbClr val="374151"/>
              </a:solidFill>
              <a:effectLst/>
              <a:latin typeface="Söhne"/>
            </a:endParaRPr>
          </a:p>
        </p:txBody>
      </p:sp>
    </p:spTree>
    <p:extLst>
      <p:ext uri="{BB962C8B-B14F-4D97-AF65-F5344CB8AC3E}">
        <p14:creationId xmlns:p14="http://schemas.microsoft.com/office/powerpoint/2010/main" val="114153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Verantwoording van de uitgaven / van de betalingsverzoeken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059582"/>
            <a:ext cx="8784468" cy="3672408"/>
          </a:xfrm>
        </p:spPr>
        <p:txBody>
          <a:bodyPr>
            <a:normAutofit fontScale="92500" lnSpcReduction="10000"/>
          </a:bodyPr>
          <a:lstStyle/>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Periode waarin de uitgaven in aanmerking komen: </a:t>
            </a:r>
            <a:r>
              <a:rPr lang="nl-BE" sz="1400" b="1" i="0" strike="noStrike" cap="none" spc="0" baseline="0" dirty="0">
                <a:solidFill>
                  <a:srgbClr val="0F253F"/>
                </a:solidFill>
                <a:effectLst/>
                <a:latin typeface="Söhne"/>
                <a:ea typeface="Söhne"/>
                <a:cs typeface="Söhne"/>
              </a:rPr>
              <a:t>1 januari 2021 – 31 december 2029 </a:t>
            </a:r>
            <a:r>
              <a:rPr lang="nl-BE" sz="1400" b="0" i="0" strike="noStrike" cap="none" spc="0" baseline="0" dirty="0">
                <a:solidFill>
                  <a:srgbClr val="0F253F"/>
                </a:solidFill>
                <a:effectLst/>
                <a:latin typeface="Söhne"/>
                <a:ea typeface="Söhne"/>
                <a:cs typeface="Söhne"/>
              </a:rPr>
              <a:t>(</a:t>
            </a:r>
            <a:r>
              <a:rPr lang="nl-BE" sz="1400" b="1" i="0" strike="noStrike" cap="none" spc="0" baseline="0" dirty="0">
                <a:solidFill>
                  <a:srgbClr val="0F253F"/>
                </a:solidFill>
                <a:effectLst/>
                <a:latin typeface="Söhne"/>
                <a:ea typeface="Söhne"/>
                <a:cs typeface="Söhne"/>
              </a:rPr>
              <a:t>betaalde facturen + reële prestaties</a:t>
            </a:r>
            <a:r>
              <a:rPr lang="nl-BE" sz="1400" b="0" i="0" strike="noStrike" cap="none" spc="0" baseline="0" dirty="0">
                <a:solidFill>
                  <a:srgbClr val="0F253F"/>
                </a:solidFill>
                <a:effectLst/>
                <a:latin typeface="Söhne"/>
                <a:ea typeface="Söhne"/>
                <a:cs typeface="Söhne"/>
              </a:rPr>
              <a:t>)</a:t>
            </a:r>
            <a:endParaRPr lang="fr-BE" sz="1400" b="0" i="0" dirty="0">
              <a:solidFill>
                <a:schemeClr val="tx2">
                  <a:lumMod val="50000"/>
                </a:schemeClr>
              </a:solidFill>
              <a:effectLst/>
              <a:latin typeface="Söhne"/>
            </a:endParaRP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Verantwoording van de uitgaven en indiening van betalingsverzoeken </a:t>
            </a:r>
            <a:r>
              <a:rPr lang="nl-BE" sz="1400" b="1" i="0" strike="noStrike" cap="none" spc="0" baseline="0" dirty="0">
                <a:solidFill>
                  <a:srgbClr val="0F253F"/>
                </a:solidFill>
                <a:effectLst/>
                <a:latin typeface="Söhne"/>
                <a:ea typeface="Söhne"/>
                <a:cs typeface="Söhne"/>
              </a:rPr>
              <a:t>tweemaal per jaar </a:t>
            </a:r>
            <a:r>
              <a:rPr lang="nl-BE" sz="1400" b="0" i="0" strike="noStrike" cap="none" spc="0" baseline="0" dirty="0">
                <a:solidFill>
                  <a:srgbClr val="0F253F"/>
                </a:solidFill>
                <a:effectLst/>
                <a:latin typeface="Söhne"/>
                <a:ea typeface="Söhne"/>
                <a:cs typeface="Söhne"/>
              </a:rPr>
              <a:t>(28 februari en 31 augustus) (ook tussentijds mogelijk)</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Indiening via het elektronische platform </a:t>
            </a:r>
            <a:r>
              <a:rPr lang="nl-BE" sz="1400" b="1" i="0" strike="noStrike" cap="none" spc="0" baseline="0" dirty="0">
                <a:solidFill>
                  <a:srgbClr val="0F253F"/>
                </a:solidFill>
                <a:effectLst/>
                <a:latin typeface="Söhne"/>
                <a:ea typeface="Söhne"/>
                <a:cs typeface="Söhne"/>
              </a:rPr>
              <a:t>Salesforce </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 </a:t>
            </a:r>
            <a:r>
              <a:rPr lang="nl-BE" sz="1400" b="1" i="0" strike="noStrike" cap="none" spc="0" baseline="0" dirty="0">
                <a:solidFill>
                  <a:srgbClr val="0F253F"/>
                </a:solidFill>
                <a:effectLst/>
                <a:latin typeface="Söhne"/>
                <a:ea typeface="Söhne"/>
                <a:cs typeface="Söhne"/>
              </a:rPr>
              <a:t>Verantwoordingsstukken</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De verantwoordingsstukken hebben betrekking op alle </a:t>
            </a:r>
            <a:r>
              <a:rPr lang="nl-BE" sz="1400" b="1" i="0" strike="noStrike" cap="none" spc="0" baseline="0" dirty="0">
                <a:solidFill>
                  <a:srgbClr val="0F253F"/>
                </a:solidFill>
                <a:effectLst/>
                <a:latin typeface="Söhne"/>
                <a:ea typeface="Söhne"/>
                <a:cs typeface="Söhne"/>
              </a:rPr>
              <a:t>uitgaven</a:t>
            </a:r>
            <a:r>
              <a:rPr lang="nl-BE" sz="1400" b="0" i="0" strike="noStrike" cap="none" spc="0" baseline="0" dirty="0">
                <a:solidFill>
                  <a:srgbClr val="0F253F"/>
                </a:solidFill>
                <a:effectLst/>
                <a:latin typeface="Söhne"/>
                <a:ea typeface="Söhne"/>
                <a:cs typeface="Söhne"/>
              </a:rPr>
              <a:t>:</a:t>
            </a:r>
          </a:p>
          <a:p>
            <a:pPr lvl="1" indent="0"/>
            <a:r>
              <a:rPr lang="nl-BE" sz="1400" b="0" i="0" strike="noStrike" cap="none" spc="0" baseline="0" dirty="0">
                <a:solidFill>
                  <a:srgbClr val="0F253F"/>
                </a:solidFill>
                <a:effectLst/>
                <a:latin typeface="Söhne"/>
                <a:ea typeface="Söhne"/>
                <a:cs typeface="Söhne"/>
              </a:rPr>
              <a:t>	- Financiering door het EFRO (</a:t>
            </a:r>
            <a:r>
              <a:rPr lang="nl-BE" sz="1400" b="1" i="0" strike="noStrike" cap="none" spc="0" baseline="0" dirty="0">
                <a:solidFill>
                  <a:srgbClr val="0F253F"/>
                </a:solidFill>
                <a:effectLst/>
                <a:latin typeface="Söhne"/>
                <a:ea typeface="Söhne"/>
                <a:cs typeface="Söhne"/>
              </a:rPr>
              <a:t>subsidie EFRO+BHG</a:t>
            </a:r>
            <a:r>
              <a:rPr lang="nl-BE" sz="1400" b="0" i="0" strike="noStrike" cap="none" spc="0" baseline="0" dirty="0">
                <a:solidFill>
                  <a:srgbClr val="0F253F"/>
                </a:solidFill>
                <a:effectLst/>
                <a:latin typeface="Söhne"/>
                <a:ea typeface="Söhne"/>
                <a:cs typeface="Söhne"/>
              </a:rPr>
              <a:t>)</a:t>
            </a:r>
          </a:p>
          <a:p>
            <a:pPr lvl="1" indent="0"/>
            <a:r>
              <a:rPr lang="nl-BE" sz="1400" b="0" i="0" strike="noStrike" cap="none" spc="0" baseline="0" dirty="0">
                <a:solidFill>
                  <a:srgbClr val="0F253F"/>
                </a:solidFill>
                <a:effectLst/>
                <a:latin typeface="Söhne"/>
                <a:ea typeface="Söhne"/>
                <a:cs typeface="Söhne"/>
              </a:rPr>
              <a:t>	- </a:t>
            </a:r>
            <a:r>
              <a:rPr lang="nl-BE" sz="1400" b="1" i="0" strike="noStrike" cap="none" spc="0" baseline="0" dirty="0">
                <a:solidFill>
                  <a:srgbClr val="0F253F"/>
                </a:solidFill>
                <a:effectLst/>
                <a:latin typeface="Söhne"/>
                <a:ea typeface="Söhne"/>
                <a:cs typeface="Söhne"/>
              </a:rPr>
              <a:t>Cofinanciering</a:t>
            </a:r>
            <a:r>
              <a:rPr lang="nl-BE" sz="1400" b="0" i="0" strike="noStrike" cap="none" spc="0" baseline="0" dirty="0">
                <a:solidFill>
                  <a:srgbClr val="0F253F"/>
                </a:solidFill>
                <a:effectLst/>
                <a:latin typeface="Söhne"/>
                <a:ea typeface="Söhne"/>
                <a:cs typeface="Söhne"/>
              </a:rPr>
              <a:t> / eigen inbreng (inclusief inbreng in natura)</a:t>
            </a:r>
          </a:p>
          <a:p>
            <a:pPr lvl="1" indent="0"/>
            <a:r>
              <a:rPr lang="nl-BE" sz="1400" dirty="0">
                <a:solidFill>
                  <a:srgbClr val="0F253F"/>
                </a:solidFill>
                <a:latin typeface="Söhne"/>
                <a:ea typeface="Söhne"/>
                <a:cs typeface="Söhne"/>
              </a:rPr>
              <a:t>		- </a:t>
            </a:r>
            <a:r>
              <a:rPr lang="nl-BE" sz="1400" b="1" dirty="0">
                <a:solidFill>
                  <a:srgbClr val="0F253F"/>
                </a:solidFill>
                <a:latin typeface="Söhne"/>
                <a:ea typeface="Söhne"/>
                <a:cs typeface="Söhne"/>
              </a:rPr>
              <a:t>publieke, nationale/gewestelijke </a:t>
            </a:r>
            <a:r>
              <a:rPr lang="nl-BE" sz="1400" dirty="0">
                <a:solidFill>
                  <a:srgbClr val="0F253F"/>
                </a:solidFill>
                <a:latin typeface="Söhne"/>
                <a:ea typeface="Söhne"/>
                <a:cs typeface="Söhne"/>
              </a:rPr>
              <a:t>cofinanciering (geen Europese cofinanciering)</a:t>
            </a:r>
          </a:p>
          <a:p>
            <a:pPr lvl="1" indent="0"/>
            <a:r>
              <a:rPr lang="nl-BE" sz="1400" b="0" i="0" strike="noStrike" cap="none" spc="0" baseline="0" dirty="0">
                <a:solidFill>
                  <a:srgbClr val="0F253F"/>
                </a:solidFill>
                <a:effectLst/>
                <a:latin typeface="Söhne"/>
                <a:ea typeface="Söhne"/>
                <a:cs typeface="Söhne"/>
              </a:rPr>
              <a:t>		(- staatssteun: soms eigen inbreng te verantwoorden)</a:t>
            </a:r>
          </a:p>
          <a:p>
            <a:pPr lvl="1" indent="0"/>
            <a:endParaRPr lang="nl-BE" sz="1400" b="0" i="0" strike="noStrike" cap="none" spc="0" baseline="0" dirty="0">
              <a:solidFill>
                <a:srgbClr val="0F253F"/>
              </a:solidFill>
              <a:effectLst/>
              <a:latin typeface="Söhne"/>
              <a:ea typeface="Söhne"/>
              <a:cs typeface="Söhne"/>
            </a:endParaRPr>
          </a:p>
          <a:p>
            <a:pPr marL="270900" lvl="1" indent="-342900">
              <a:buFont typeface="Arial" pitchFamily="34" charset="0"/>
              <a:buChar char="•"/>
            </a:pPr>
            <a:endParaRPr lang="nl-BE" sz="1400" b="0" i="0" strike="noStrike" cap="none" spc="0" baseline="0" dirty="0">
              <a:solidFill>
                <a:srgbClr val="0F253F"/>
              </a:solidFill>
              <a:effectLst/>
              <a:latin typeface="Söhne"/>
              <a:ea typeface="Söhne"/>
              <a:cs typeface="Söhne"/>
            </a:endParaRPr>
          </a:p>
        </p:txBody>
      </p:sp>
    </p:spTree>
    <p:extLst>
      <p:ext uri="{BB962C8B-B14F-4D97-AF65-F5344CB8AC3E}">
        <p14:creationId xmlns:p14="http://schemas.microsoft.com/office/powerpoint/2010/main" val="86414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141636"/>
          </a:xfrm>
        </p:spPr>
        <p:txBody>
          <a:bodyPr>
            <a:normAutofit/>
          </a:bodyPr>
          <a:lstStyle/>
          <a:p>
            <a:r>
              <a:rPr lang="nl-BE" sz="2200" b="1" i="1" strike="noStrike" cap="none" spc="0" baseline="0" dirty="0">
                <a:solidFill>
                  <a:srgbClr val="595959"/>
                </a:solidFill>
                <a:effectLst/>
                <a:latin typeface="Arial"/>
                <a:ea typeface="Arial"/>
                <a:cs typeface="Arial"/>
              </a:rPr>
              <a:t>Verantwoording van de uitgaven / van de betalingsverzoeken</a:t>
            </a:r>
            <a:br>
              <a:rPr lang="nl-BE" sz="2200" b="1" i="1" strike="noStrike" cap="none" spc="0" baseline="0" dirty="0">
                <a:solidFill>
                  <a:srgbClr val="595959"/>
                </a:solidFill>
                <a:effectLst/>
                <a:latin typeface="Arial"/>
                <a:ea typeface="Arial"/>
                <a:cs typeface="Arial"/>
              </a:rPr>
            </a:br>
            <a:br>
              <a:rPr lang="nl-BE" sz="2200" b="1" i="1" strike="noStrike" cap="none" spc="0" baseline="0" dirty="0">
                <a:solidFill>
                  <a:srgbClr val="595959"/>
                </a:solidFill>
                <a:effectLst/>
                <a:latin typeface="Arial"/>
                <a:ea typeface="Arial"/>
                <a:cs typeface="Arial"/>
              </a:rPr>
            </a:br>
            <a:r>
              <a:rPr lang="nl-BE" sz="2200" b="1" i="1" strike="noStrike" cap="none" spc="0" baseline="0" dirty="0">
                <a:solidFill>
                  <a:schemeClr val="tx2"/>
                </a:solidFill>
                <a:effectLst/>
                <a:latin typeface="Arial"/>
                <a:ea typeface="Arial"/>
                <a:cs typeface="Arial"/>
              </a:rPr>
              <a:t>Investeringsuitgaven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635646"/>
            <a:ext cx="8784468" cy="3301876"/>
          </a:xfrm>
        </p:spPr>
        <p:txBody>
          <a:bodyPr>
            <a:normAutofit/>
          </a:bodyPr>
          <a:lstStyle/>
          <a:p>
            <a:pPr marL="270900" lvl="1" indent="-342900">
              <a:buFont typeface="Arial" pitchFamily="34" charset="0"/>
              <a:buChar char="•"/>
            </a:pPr>
            <a:r>
              <a:rPr lang="nl-BE" sz="1400" b="1" i="0" strike="noStrike" cap="none" spc="0" baseline="0" dirty="0">
                <a:solidFill>
                  <a:srgbClr val="0F253F"/>
                </a:solidFill>
                <a:effectLst/>
                <a:latin typeface="Söhne"/>
                <a:ea typeface="Söhne"/>
                <a:cs typeface="Söhne"/>
              </a:rPr>
              <a:t>Verantwoordingsstukken: facturen, betalingsbewijzen</a:t>
            </a:r>
            <a:r>
              <a:rPr lang="nl-BE" sz="1400" b="0" i="0" strike="noStrike" cap="none" spc="0" baseline="0" dirty="0">
                <a:solidFill>
                  <a:srgbClr val="0F253F"/>
                </a:solidFill>
                <a:effectLst/>
                <a:latin typeface="Söhne"/>
                <a:ea typeface="Söhne"/>
                <a:cs typeface="Söhne"/>
              </a:rPr>
              <a:t>, documenten </a:t>
            </a:r>
            <a:r>
              <a:rPr lang="nl-BE" sz="1400" b="1" i="0" strike="noStrike" cap="none" spc="0" baseline="0" dirty="0">
                <a:solidFill>
                  <a:srgbClr val="0F253F"/>
                </a:solidFill>
                <a:effectLst/>
                <a:latin typeface="Söhne"/>
                <a:ea typeface="Söhne"/>
                <a:cs typeface="Söhne"/>
              </a:rPr>
              <a:t>overheidsopdrachten </a:t>
            </a:r>
            <a:r>
              <a:rPr lang="nl-BE" sz="1400" b="0" i="0" strike="noStrike" cap="none" spc="0" baseline="0" dirty="0">
                <a:solidFill>
                  <a:srgbClr val="0F253F"/>
                </a:solidFill>
                <a:effectLst/>
                <a:latin typeface="Söhne"/>
                <a:ea typeface="Söhne"/>
                <a:cs typeface="Söhne"/>
              </a:rPr>
              <a:t>(voor alle uitgaven vanaf de 1</a:t>
            </a:r>
            <a:r>
              <a:rPr lang="nl-BE" sz="1400" b="0" i="0" strike="noStrike" cap="none" spc="0" baseline="30000" dirty="0">
                <a:solidFill>
                  <a:srgbClr val="0F253F"/>
                </a:solidFill>
                <a:effectLst/>
                <a:latin typeface="Söhne"/>
                <a:ea typeface="Söhne"/>
                <a:cs typeface="Söhne"/>
              </a:rPr>
              <a:t>ste</a:t>
            </a:r>
            <a:r>
              <a:rPr lang="nl-BE" sz="1400" b="0" i="0" strike="noStrike" cap="none" spc="0" baseline="0" dirty="0">
                <a:solidFill>
                  <a:srgbClr val="0F253F"/>
                </a:solidFill>
                <a:effectLst/>
                <a:latin typeface="Söhne"/>
                <a:ea typeface="Söhne"/>
                <a:cs typeface="Söhne"/>
              </a:rPr>
              <a:t> euro), nota om indien nodig het verband met het project toe te lichten, enz.</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Automatische verhoging met </a:t>
            </a:r>
            <a:r>
              <a:rPr lang="nl-BE" sz="1400" b="1" i="0" strike="noStrike" cap="none" spc="0" baseline="0" dirty="0">
                <a:solidFill>
                  <a:srgbClr val="0F253F"/>
                </a:solidFill>
                <a:effectLst/>
                <a:latin typeface="Söhne"/>
                <a:ea typeface="Söhne"/>
                <a:cs typeface="Söhne"/>
              </a:rPr>
              <a:t>7% voor indirecte kosten </a:t>
            </a:r>
            <a:r>
              <a:rPr lang="nl-BE" sz="1400" b="0" i="0" strike="noStrike" cap="none" spc="0" baseline="0" dirty="0">
                <a:solidFill>
                  <a:srgbClr val="0F253F"/>
                </a:solidFill>
                <a:effectLst/>
                <a:latin typeface="Söhne"/>
                <a:ea typeface="Söhne"/>
                <a:cs typeface="Söhne"/>
              </a:rPr>
              <a:t>(subsidie EFRO+BHG en cofinanciering) (geen verantwoording nodig)</a:t>
            </a:r>
          </a:p>
        </p:txBody>
      </p:sp>
    </p:spTree>
    <p:extLst>
      <p:ext uri="{BB962C8B-B14F-4D97-AF65-F5344CB8AC3E}">
        <p14:creationId xmlns:p14="http://schemas.microsoft.com/office/powerpoint/2010/main" val="3661616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213644"/>
          </a:xfrm>
        </p:spPr>
        <p:txBody>
          <a:bodyPr>
            <a:normAutofit/>
          </a:bodyPr>
          <a:lstStyle/>
          <a:p>
            <a:r>
              <a:rPr lang="nl-BE" sz="2200" b="1" i="1" strike="noStrike" cap="none" spc="0" baseline="0" dirty="0">
                <a:solidFill>
                  <a:srgbClr val="595959"/>
                </a:solidFill>
                <a:effectLst/>
                <a:latin typeface="Arial"/>
                <a:ea typeface="Arial"/>
                <a:cs typeface="Arial"/>
              </a:rPr>
              <a:t>Verantwoording van de uitgaven / van de betalingsverzoeken</a:t>
            </a:r>
            <a:br>
              <a:rPr lang="nl-BE" sz="2200" b="1" i="1" strike="noStrike" cap="none" spc="0" baseline="0" dirty="0">
                <a:solidFill>
                  <a:schemeClr val="tx2"/>
                </a:solidFill>
                <a:effectLst/>
                <a:latin typeface="Arial"/>
                <a:ea typeface="Arial"/>
                <a:cs typeface="Arial"/>
              </a:rPr>
            </a:br>
            <a:br>
              <a:rPr lang="nl-BE" sz="2200" b="1" i="1" strike="noStrike" cap="none" spc="0" baseline="0" dirty="0">
                <a:solidFill>
                  <a:schemeClr val="tx2"/>
                </a:solidFill>
                <a:effectLst/>
                <a:latin typeface="Arial"/>
                <a:ea typeface="Arial"/>
                <a:cs typeface="Arial"/>
              </a:rPr>
            </a:br>
            <a:r>
              <a:rPr lang="nl-BE" sz="2200" b="1" i="1" strike="noStrike" cap="none" spc="0" baseline="0" dirty="0">
                <a:solidFill>
                  <a:schemeClr val="tx2"/>
                </a:solidFill>
                <a:effectLst/>
                <a:latin typeface="Arial"/>
                <a:ea typeface="Arial"/>
                <a:cs typeface="Arial"/>
              </a:rPr>
              <a:t>Personeelskosten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563638"/>
            <a:ext cx="8784468" cy="3373884"/>
          </a:xfrm>
        </p:spPr>
        <p:txBody>
          <a:bodyPr>
            <a:normAutofit/>
          </a:bodyPr>
          <a:lstStyle/>
          <a:p>
            <a:pPr marL="270900" lvl="1" indent="-342900">
              <a:buFont typeface="Arial" pitchFamily="34" charset="0"/>
              <a:buChar char="•"/>
            </a:pPr>
            <a:r>
              <a:rPr lang="nl-BE" sz="1400" i="0" strike="noStrike" cap="none" spc="0" baseline="0" dirty="0">
                <a:solidFill>
                  <a:schemeClr val="tx1"/>
                </a:solidFill>
                <a:effectLst/>
                <a:latin typeface="Söhne"/>
                <a:ea typeface="Söhne"/>
                <a:cs typeface="Söhne"/>
              </a:rPr>
              <a:t>Verantwoordingsstukken op basis van de </a:t>
            </a:r>
            <a:r>
              <a:rPr lang="nl-BE" sz="1400" b="1" i="0" strike="noStrike" cap="none" spc="0" baseline="0" dirty="0">
                <a:solidFill>
                  <a:schemeClr val="tx1"/>
                </a:solidFill>
                <a:effectLst/>
                <a:latin typeface="Söhne"/>
                <a:ea typeface="Söhne"/>
                <a:cs typeface="Söhne"/>
              </a:rPr>
              <a:t>deliverables (maken dat de uitgaven aanvaard en terugbetaald kunnen worden)</a:t>
            </a:r>
          </a:p>
          <a:p>
            <a:pPr marL="270900" lvl="1" indent="-342900">
              <a:buFont typeface="Arial" pitchFamily="34" charset="0"/>
              <a:buChar char="•"/>
            </a:pPr>
            <a:r>
              <a:rPr lang="nl-BE" sz="1400" b="1" dirty="0">
                <a:solidFill>
                  <a:schemeClr val="tx1"/>
                </a:solidFill>
                <a:latin typeface="Söhne"/>
                <a:ea typeface="Söhne"/>
                <a:cs typeface="Söhne"/>
              </a:rPr>
              <a:t>Daarnaast verantwoording tewerkstelling personeelsleden, juistheid barema’s op basis van arbeidscontracten, toewijzing aan het project, diploma’s, punctueel loonfiches….</a:t>
            </a:r>
            <a:endParaRPr lang="nl-BE" sz="1400" b="0" i="0" strike="noStrike" cap="none" spc="0" baseline="0" dirty="0">
              <a:solidFill>
                <a:schemeClr val="tx1"/>
              </a:solidFill>
              <a:effectLst/>
              <a:latin typeface="Söhne"/>
              <a:ea typeface="Söhne"/>
              <a:cs typeface="Söhne"/>
            </a:endParaRPr>
          </a:p>
          <a:p>
            <a:pPr marL="270900" lvl="1" indent="-342900">
              <a:buFont typeface="Arial" pitchFamily="34" charset="0"/>
              <a:buChar char="•"/>
            </a:pPr>
            <a:r>
              <a:rPr lang="nl-BE" sz="1400" b="0" i="0" strike="noStrike" cap="none" spc="0" baseline="0" dirty="0">
                <a:solidFill>
                  <a:schemeClr val="tx1"/>
                </a:solidFill>
                <a:effectLst/>
                <a:latin typeface="Söhne"/>
                <a:ea typeface="Söhne"/>
                <a:cs typeface="Söhne"/>
              </a:rPr>
              <a:t>Automatische verhoging met </a:t>
            </a:r>
            <a:r>
              <a:rPr lang="nl-BE" sz="1400" b="1" i="0" strike="noStrike" cap="none" spc="0" baseline="0" dirty="0">
                <a:solidFill>
                  <a:schemeClr val="tx1"/>
                </a:solidFill>
                <a:effectLst/>
                <a:latin typeface="Söhne"/>
                <a:ea typeface="Söhne"/>
                <a:cs typeface="Söhne"/>
              </a:rPr>
              <a:t>40% voor alle andere kosten </a:t>
            </a:r>
            <a:endParaRPr lang="nl-BE" sz="1400" dirty="0">
              <a:solidFill>
                <a:schemeClr val="tx1"/>
              </a:solidFill>
              <a:latin typeface="Söhne"/>
              <a:ea typeface="Söhne"/>
              <a:cs typeface="Söhne"/>
            </a:endParaRPr>
          </a:p>
          <a:p>
            <a:pPr marL="810900" lvl="2" indent="-342900">
              <a:buFont typeface="Arial" pitchFamily="34" charset="0"/>
              <a:buChar char="•"/>
            </a:pPr>
            <a:r>
              <a:rPr lang="nl-BE" sz="1400" b="0" i="0" strike="noStrike" cap="none" spc="0" baseline="0" dirty="0">
                <a:solidFill>
                  <a:schemeClr val="tx1"/>
                </a:solidFill>
                <a:effectLst/>
                <a:latin typeface="Söhne"/>
                <a:ea typeface="Söhne"/>
                <a:cs typeface="Söhne"/>
              </a:rPr>
              <a:t>Toegekend op de subsidie EFRO+BHG en op de cofinanciering</a:t>
            </a:r>
          </a:p>
          <a:p>
            <a:pPr marL="810900" lvl="2" indent="-342900">
              <a:buFont typeface="Arial" pitchFamily="34" charset="0"/>
              <a:buChar char="•"/>
            </a:pPr>
            <a:r>
              <a:rPr lang="nl-BE" sz="1400" b="0" i="0" strike="noStrike" cap="none" spc="0" baseline="0" dirty="0">
                <a:solidFill>
                  <a:schemeClr val="tx1"/>
                </a:solidFill>
                <a:effectLst/>
                <a:latin typeface="Söhne"/>
                <a:ea typeface="Söhne"/>
                <a:cs typeface="Söhne"/>
              </a:rPr>
              <a:t>geen verantwoording nodig</a:t>
            </a:r>
            <a:endParaRPr lang="nl-BE" sz="1400" b="0" dirty="0">
              <a:solidFill>
                <a:schemeClr val="tx1"/>
              </a:solidFill>
              <a:latin typeface="Söhne"/>
              <a:ea typeface="Söhne"/>
              <a:cs typeface="Söhne"/>
            </a:endParaRPr>
          </a:p>
          <a:p>
            <a:pPr marL="810900" lvl="2" indent="-342900">
              <a:buFont typeface="Arial" pitchFamily="34" charset="0"/>
              <a:buChar char="•"/>
            </a:pPr>
            <a:r>
              <a:rPr lang="nl-BE" sz="1400" b="0" i="0" strike="noStrike" cap="none" spc="0" baseline="0" dirty="0">
                <a:solidFill>
                  <a:schemeClr val="tx1"/>
                </a:solidFill>
                <a:effectLst/>
                <a:latin typeface="Söhne"/>
                <a:ea typeface="Söhne"/>
                <a:cs typeface="Söhne"/>
              </a:rPr>
              <a:t>Opgelet! De wetgeving overheidsopdrachten moet nageleefd worden + gegevens Europese overheidsopdrachten directe kosten</a:t>
            </a:r>
          </a:p>
        </p:txBody>
      </p:sp>
    </p:spTree>
    <p:extLst>
      <p:ext uri="{BB962C8B-B14F-4D97-AF65-F5344CB8AC3E}">
        <p14:creationId xmlns:p14="http://schemas.microsoft.com/office/powerpoint/2010/main" val="3985810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dirty="0">
                <a:solidFill>
                  <a:srgbClr val="595959"/>
                </a:solidFill>
                <a:effectLst/>
                <a:latin typeface="Arial"/>
                <a:ea typeface="Arial"/>
                <a:cs typeface="Arial"/>
              </a:rPr>
              <a:t>Verantwoording van de uitgaven / betalingsaanvragen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marL="270900" lvl="1" indent="-342900">
              <a:buFont typeface="Wingdings" panose="05000000000000000000" pitchFamily="2" charset="2"/>
              <a:buChar char="ü"/>
            </a:pPr>
            <a:r>
              <a:rPr lang="nl-BE" sz="2000" b="0" i="0" strike="noStrike" cap="none" spc="0" baseline="0" dirty="0">
                <a:solidFill>
                  <a:srgbClr val="0F253F"/>
                </a:solidFill>
                <a:effectLst/>
                <a:latin typeface="Söhne"/>
                <a:ea typeface="Söhne"/>
                <a:cs typeface="Söhne"/>
              </a:rPr>
              <a:t>Indiening van de </a:t>
            </a:r>
            <a:r>
              <a:rPr lang="nl-BE" sz="2000" b="1" i="0" strike="noStrike" cap="none" spc="0" baseline="0" dirty="0">
                <a:solidFill>
                  <a:srgbClr val="0F253F"/>
                </a:solidFill>
                <a:effectLst/>
                <a:latin typeface="Söhne"/>
                <a:ea typeface="Söhne"/>
                <a:cs typeface="Söhne"/>
              </a:rPr>
              <a:t>uitgaven </a:t>
            </a:r>
            <a:r>
              <a:rPr lang="nl-BE" sz="2000" b="0" i="0" strike="noStrike" cap="none" spc="0" baseline="0" dirty="0">
                <a:solidFill>
                  <a:srgbClr val="0F253F"/>
                </a:solidFill>
                <a:effectLst/>
                <a:latin typeface="Söhne"/>
                <a:ea typeface="Söhne"/>
                <a:cs typeface="Söhne"/>
              </a:rPr>
              <a:t>door de begunstigde</a:t>
            </a:r>
          </a:p>
          <a:p>
            <a:pPr marL="270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Analyse</a:t>
            </a:r>
            <a:r>
              <a:rPr lang="nl-BE" sz="2000" b="0" i="0" strike="noStrike" cap="none" spc="0" baseline="0" dirty="0">
                <a:solidFill>
                  <a:srgbClr val="0F253F"/>
                </a:solidFill>
                <a:effectLst/>
                <a:latin typeface="Söhne"/>
                <a:ea typeface="Söhne"/>
                <a:cs typeface="Söhne"/>
              </a:rPr>
              <a:t> van de uitgaven (directie EFRO)</a:t>
            </a:r>
          </a:p>
          <a:p>
            <a:pPr marL="270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Kennisgeving van het in aanmerking komende bedrag </a:t>
            </a:r>
            <a:r>
              <a:rPr lang="nl-BE" sz="2000" b="0" i="0" strike="noStrike" cap="none" spc="0" baseline="0" dirty="0">
                <a:solidFill>
                  <a:srgbClr val="0F253F"/>
                </a:solidFill>
                <a:effectLst/>
                <a:latin typeface="Söhne"/>
                <a:ea typeface="Söhne"/>
                <a:cs typeface="Söhne"/>
              </a:rPr>
              <a:t>(directie EFRO)</a:t>
            </a:r>
            <a:endParaRPr lang="fr-BE" b="1" dirty="0">
              <a:solidFill>
                <a:schemeClr val="tx2">
                  <a:lumMod val="50000"/>
                </a:schemeClr>
              </a:solidFill>
              <a:latin typeface="Söhne"/>
            </a:endParaRPr>
          </a:p>
          <a:p>
            <a:pPr marL="342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Schuldvordering </a:t>
            </a:r>
            <a:r>
              <a:rPr lang="nl-BE" sz="2000" b="0" i="0" strike="noStrike" cap="none" spc="0" baseline="0" dirty="0">
                <a:solidFill>
                  <a:srgbClr val="0F253F"/>
                </a:solidFill>
                <a:effectLst/>
                <a:latin typeface="Söhne"/>
                <a:ea typeface="Söhne"/>
                <a:cs typeface="Söhne"/>
              </a:rPr>
              <a:t>(begunstigde) (indien van toepassing)</a:t>
            </a:r>
          </a:p>
          <a:p>
            <a:pPr marL="342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Betaling</a:t>
            </a:r>
            <a:r>
              <a:rPr lang="nl-BE" sz="2000" b="0" i="0" strike="noStrike" cap="none" spc="0" baseline="0" dirty="0">
                <a:solidFill>
                  <a:srgbClr val="0F253F"/>
                </a:solidFill>
                <a:effectLst/>
                <a:latin typeface="Söhne"/>
                <a:ea typeface="Söhne"/>
                <a:cs typeface="Söhne"/>
              </a:rPr>
              <a:t> aan de begunstigde (indien van toepassing)</a:t>
            </a:r>
          </a:p>
        </p:txBody>
      </p:sp>
    </p:spTree>
    <p:extLst>
      <p:ext uri="{BB962C8B-B14F-4D97-AF65-F5344CB8AC3E}">
        <p14:creationId xmlns:p14="http://schemas.microsoft.com/office/powerpoint/2010/main" val="1049606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normAutofit/>
          </a:bodyPr>
          <a:lstStyle/>
          <a:p>
            <a:r>
              <a:rPr lang="nl-BE" sz="2200" b="1" i="1" strike="noStrike" cap="none" spc="0" baseline="0" dirty="0">
                <a:solidFill>
                  <a:srgbClr val="595959"/>
                </a:solidFill>
                <a:effectLst/>
                <a:latin typeface="Arial"/>
                <a:ea typeface="Arial"/>
                <a:cs typeface="Arial"/>
              </a:rPr>
              <a:t>Aankopen / verantwoording van gebouwen en terreinen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5000"/>
          </a:bodyPr>
          <a:lstStyle/>
          <a:p>
            <a:pPr lvl="1">
              <a:buFont typeface="Arial" pitchFamily="34" charset="0"/>
              <a:buChar char="•"/>
            </a:pPr>
            <a:r>
              <a:rPr lang="nl-BE" sz="1900" b="0" i="0" strike="noStrike" cap="none" spc="0" baseline="0" dirty="0">
                <a:solidFill>
                  <a:srgbClr val="374151"/>
                </a:solidFill>
                <a:effectLst/>
                <a:latin typeface="Söhne"/>
                <a:ea typeface="Söhne"/>
                <a:cs typeface="Söhne"/>
              </a:rPr>
              <a:t> De aankoop / verantwoording van </a:t>
            </a:r>
            <a:r>
              <a:rPr lang="nl-BE" sz="1900" b="1" dirty="0">
                <a:solidFill>
                  <a:srgbClr val="374151"/>
                </a:solidFill>
                <a:latin typeface="Söhne"/>
                <a:ea typeface="Söhne"/>
                <a:cs typeface="Söhne"/>
              </a:rPr>
              <a:t>terreinen</a:t>
            </a:r>
            <a:r>
              <a:rPr lang="nl-BE" sz="1900" b="1" i="0" strike="noStrike" cap="none" spc="0" baseline="0" dirty="0">
                <a:solidFill>
                  <a:srgbClr val="374151"/>
                </a:solidFill>
                <a:effectLst/>
                <a:latin typeface="Söhne"/>
                <a:ea typeface="Söhne"/>
                <a:cs typeface="Söhne"/>
              </a:rPr>
              <a:t> en gebouwen </a:t>
            </a:r>
            <a:r>
              <a:rPr lang="nl-BE" sz="1900" b="0" i="0" strike="noStrike" cap="none" spc="0" baseline="0" dirty="0">
                <a:solidFill>
                  <a:srgbClr val="374151"/>
                </a:solidFill>
                <a:effectLst/>
                <a:latin typeface="Söhne"/>
                <a:ea typeface="Söhne"/>
                <a:cs typeface="Söhne"/>
              </a:rPr>
              <a:t>komen onder bepaalde voorwaarden in aanmerking:</a:t>
            </a:r>
            <a:endParaRPr lang="nl-BE" sz="1700" b="0" i="0" strike="noStrike" cap="none" spc="0" baseline="0" dirty="0">
              <a:solidFill>
                <a:srgbClr val="000000"/>
              </a:solidFill>
              <a:effectLst/>
              <a:latin typeface="Söhne"/>
              <a:ea typeface="Söhne"/>
              <a:cs typeface="Söhne"/>
            </a:endParaRPr>
          </a:p>
          <a:p>
            <a:pPr lvl="1" indent="0"/>
            <a:r>
              <a:rPr lang="nl-BE" sz="1700" b="0" i="0" strike="noStrike" cap="none" spc="0" baseline="0" dirty="0">
                <a:solidFill>
                  <a:srgbClr val="000000"/>
                </a:solidFill>
                <a:effectLst/>
                <a:latin typeface="Söhne"/>
                <a:ea typeface="Söhne"/>
                <a:cs typeface="Söhne"/>
              </a:rPr>
              <a:t>- De geschatte waarde ligt niet hoger dan de algemeen aanvaarde kosten op de betreffende markt</a:t>
            </a:r>
          </a:p>
          <a:p>
            <a:pPr lvl="1" indent="0"/>
            <a:r>
              <a:rPr lang="nl-BE" sz="1700" b="0" i="0" strike="noStrike" cap="none" spc="0" baseline="0" dirty="0">
                <a:solidFill>
                  <a:srgbClr val="000000"/>
                </a:solidFill>
                <a:effectLst/>
                <a:latin typeface="Söhne"/>
                <a:ea typeface="Söhne"/>
                <a:cs typeface="Söhne"/>
              </a:rPr>
              <a:t>- Onafhankelijke schatting en verificatie van de waarde</a:t>
            </a:r>
          </a:p>
          <a:p>
            <a:pPr lvl="1" indent="0"/>
            <a:r>
              <a:rPr lang="nl-BE" sz="1700" b="0" i="0" strike="noStrike" cap="none" spc="0" baseline="0" dirty="0">
                <a:solidFill>
                  <a:srgbClr val="000000"/>
                </a:solidFill>
                <a:effectLst/>
                <a:latin typeface="Söhne"/>
                <a:ea typeface="Söhne"/>
                <a:cs typeface="Söhne"/>
              </a:rPr>
              <a:t>- De waarde van de terreinen mag niet meer dan 10% van de totale uitgaven van het betreffende project bedragen</a:t>
            </a:r>
          </a:p>
        </p:txBody>
      </p:sp>
    </p:spTree>
    <p:extLst>
      <p:ext uri="{BB962C8B-B14F-4D97-AF65-F5344CB8AC3E}">
        <p14:creationId xmlns:p14="http://schemas.microsoft.com/office/powerpoint/2010/main" val="297907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Bijdragen in natura</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5000"/>
          </a:bodyPr>
          <a:lstStyle/>
          <a:p>
            <a:pPr lvl="1">
              <a:buFont typeface="Arial" pitchFamily="34" charset="0"/>
              <a:buChar char="•"/>
            </a:pPr>
            <a:r>
              <a:rPr lang="nl-BE" sz="1900" b="0" i="0" strike="noStrike" cap="none" spc="0" baseline="0">
                <a:solidFill>
                  <a:srgbClr val="374151"/>
                </a:solidFill>
                <a:effectLst/>
                <a:latin typeface="Söhne"/>
                <a:ea typeface="Söhne"/>
                <a:cs typeface="Söhne"/>
              </a:rPr>
              <a:t> Bijdragen in natura in de vorm van </a:t>
            </a:r>
            <a:r>
              <a:rPr lang="nl-BE" sz="1900" b="1" i="0" strike="noStrike" cap="none" spc="0" baseline="0">
                <a:solidFill>
                  <a:srgbClr val="374151"/>
                </a:solidFill>
                <a:effectLst/>
                <a:latin typeface="Söhne"/>
                <a:ea typeface="Söhne"/>
                <a:cs typeface="Söhne"/>
              </a:rPr>
              <a:t>goederen, diensten, grond en gebouwen die niet zijn betaald met facturen</a:t>
            </a:r>
            <a:r>
              <a:rPr lang="nl-BE" sz="1900" b="0" i="0" strike="noStrike" cap="none" spc="0" baseline="0">
                <a:solidFill>
                  <a:srgbClr val="374151"/>
                </a:solidFill>
                <a:effectLst/>
                <a:latin typeface="Söhne"/>
                <a:ea typeface="Söhne"/>
                <a:cs typeface="Söhne"/>
              </a:rPr>
              <a:t> komen onder bepaalde voorwaarden in aanmerking:</a:t>
            </a:r>
          </a:p>
          <a:p>
            <a:pPr lvl="1" indent="0"/>
            <a:r>
              <a:rPr lang="nl-BE" sz="1700" b="0" i="0" strike="noStrike" cap="none" spc="0" baseline="0">
                <a:solidFill>
                  <a:srgbClr val="000000"/>
                </a:solidFill>
                <a:effectLst/>
                <a:latin typeface="Söhne"/>
                <a:ea typeface="Söhne"/>
                <a:cs typeface="Söhne"/>
              </a:rPr>
              <a:t>- Geen subsidie EFRO+BHF voor bijdragen in natura</a:t>
            </a:r>
          </a:p>
          <a:p>
            <a:pPr lvl="1" indent="0"/>
            <a:r>
              <a:rPr lang="nl-BE" sz="1700" b="0" i="0" strike="noStrike" cap="none" spc="0" baseline="0">
                <a:solidFill>
                  <a:srgbClr val="000000"/>
                </a:solidFill>
                <a:effectLst/>
                <a:latin typeface="Söhne"/>
                <a:ea typeface="Söhne"/>
                <a:cs typeface="Söhne"/>
              </a:rPr>
              <a:t>- De geschatte waarde ligt niet hoger dan de algemeen aanvaarde kosten op de betreffende markt</a:t>
            </a:r>
          </a:p>
          <a:p>
            <a:pPr lvl="1" indent="0"/>
            <a:r>
              <a:rPr lang="nl-BE" sz="1700" b="0" i="0" strike="noStrike" cap="none" spc="0" baseline="0">
                <a:solidFill>
                  <a:srgbClr val="000000"/>
                </a:solidFill>
                <a:effectLst/>
                <a:latin typeface="Söhne"/>
                <a:ea typeface="Söhne"/>
                <a:cs typeface="Söhne"/>
              </a:rPr>
              <a:t>- Onafhankelijke schatting en verificatie van de waarde</a:t>
            </a:r>
          </a:p>
          <a:p>
            <a:pPr lvl="1" indent="0"/>
            <a:r>
              <a:rPr lang="nl-BE" sz="1700" b="0" i="0" strike="noStrike" cap="none" spc="0" baseline="0">
                <a:solidFill>
                  <a:srgbClr val="000000"/>
                </a:solidFill>
                <a:effectLst/>
                <a:latin typeface="Söhne"/>
                <a:ea typeface="Söhne"/>
                <a:cs typeface="Söhne"/>
              </a:rPr>
              <a:t>- De waarde van de terreinen mag niet meer dan 10% van de totale uitgaven van het betreffende project bedragen</a:t>
            </a:r>
          </a:p>
          <a:p>
            <a:pPr lvl="1" indent="0"/>
            <a:r>
              <a:rPr lang="nl-BE" sz="1700" b="0" i="0" strike="noStrike" cap="none" spc="0" baseline="0">
                <a:solidFill>
                  <a:srgbClr val="000000"/>
                </a:solidFill>
                <a:effectLst/>
                <a:latin typeface="Söhne"/>
                <a:ea typeface="Söhne"/>
                <a:cs typeface="Söhne"/>
              </a:rPr>
              <a:t>- Er mag een betaling van 1 symbolische euro plaatsvinden</a:t>
            </a:r>
            <a:endParaRPr lang="fr-BE" i="0">
              <a:solidFill>
                <a:schemeClr val="tx1"/>
              </a:solidFill>
              <a:effectLst/>
              <a:latin typeface="Söhne"/>
            </a:endParaRPr>
          </a:p>
        </p:txBody>
      </p:sp>
    </p:spTree>
    <p:extLst>
      <p:ext uri="{BB962C8B-B14F-4D97-AF65-F5344CB8AC3E}">
        <p14:creationId xmlns:p14="http://schemas.microsoft.com/office/powerpoint/2010/main" val="3807634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Controle en bewaring van de stukken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Controle ter plaatse/op stukken </a:t>
            </a:r>
          </a:p>
          <a:p>
            <a:pPr algn="l">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Bewaring </a:t>
            </a:r>
            <a:r>
              <a:rPr lang="nl-BE" sz="1700" b="0" i="0" strike="noStrike" cap="none" spc="0" baseline="0">
                <a:solidFill>
                  <a:srgbClr val="0F253F"/>
                </a:solidFill>
                <a:effectLst/>
                <a:latin typeface="Söhne"/>
                <a:ea typeface="Söhne"/>
                <a:cs typeface="Söhne"/>
              </a:rPr>
              <a:t>van alle originele verantwoordingsstukken om </a:t>
            </a:r>
            <a:r>
              <a:rPr lang="nl-BE" sz="1700" b="1" i="0" strike="noStrike" cap="none" spc="0" baseline="0">
                <a:solidFill>
                  <a:srgbClr val="0F253F"/>
                </a:solidFill>
                <a:effectLst/>
                <a:latin typeface="Söhne"/>
                <a:ea typeface="Söhne"/>
                <a:cs typeface="Söhne"/>
              </a:rPr>
              <a:t>de traceerbaarheid </a:t>
            </a:r>
            <a:r>
              <a:rPr lang="nl-BE" sz="1700" b="0" i="0" strike="noStrike" cap="none" spc="0" baseline="0">
                <a:solidFill>
                  <a:srgbClr val="0F253F"/>
                </a:solidFill>
                <a:effectLst/>
                <a:latin typeface="Söhne"/>
                <a:ea typeface="Söhne"/>
                <a:cs typeface="Söhne"/>
              </a:rPr>
              <a:t>van de documenten te behouden voor controles en audits</a:t>
            </a:r>
            <a:endParaRPr lang="fr-BE" sz="1700">
              <a:solidFill>
                <a:schemeClr val="tx2">
                  <a:lumMod val="50000"/>
                </a:schemeClr>
              </a:solidFill>
              <a:latin typeface="Söhne"/>
            </a:endParaRPr>
          </a:p>
          <a:p>
            <a:pPr algn="l">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Tot 5 jaar </a:t>
            </a:r>
            <a:r>
              <a:rPr lang="nl-BE" sz="1700" b="0" i="0" strike="noStrike" cap="none" spc="0" baseline="0">
                <a:solidFill>
                  <a:srgbClr val="0F253F"/>
                </a:solidFill>
                <a:effectLst/>
                <a:latin typeface="Söhne"/>
                <a:ea typeface="Söhne"/>
                <a:cs typeface="Söhne"/>
              </a:rPr>
              <a:t>vanaf 31 december van het jaar van de laatste betaling</a:t>
            </a:r>
          </a:p>
          <a:p>
            <a:pPr algn="l"/>
            <a:r>
              <a:rPr lang="nl-BE" sz="1400" b="0" i="0" strike="noStrike" cap="none" spc="0" baseline="0">
                <a:solidFill>
                  <a:srgbClr val="0F253F"/>
                </a:solidFill>
                <a:effectLst/>
                <a:latin typeface="Söhne"/>
                <a:ea typeface="Söhne"/>
                <a:cs typeface="Söhne"/>
              </a:rPr>
              <a:t>(Dit omvat: de overeenkomst, relevante correspondentie, de activiteitenverslagen, de deliverables, de facturen, de arbeidscontracten, het bewijs van de echtheid van uitgaven en verwezenlijkingen, de rekeningoverzichten, de documenten i.v.m. overheidsopdrachten en de documenten die aantonen dat de regelgeving inzake staatssteun werd nageleefd).</a:t>
            </a:r>
          </a:p>
          <a:p>
            <a:pPr lvl="1">
              <a:buFont typeface="Arial" pitchFamily="34" charset="0"/>
              <a:buChar char="•"/>
            </a:pPr>
            <a:endParaRPr lang="fr-BE" sz="1700">
              <a:solidFill>
                <a:schemeClr val="tx1"/>
              </a:solidFill>
              <a:latin typeface="Söhne"/>
            </a:endParaRPr>
          </a:p>
        </p:txBody>
      </p:sp>
    </p:spTree>
    <p:extLst>
      <p:ext uri="{BB962C8B-B14F-4D97-AF65-F5344CB8AC3E}">
        <p14:creationId xmlns:p14="http://schemas.microsoft.com/office/powerpoint/2010/main" val="1590000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Boekhouding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itchFamily="34" charset="0"/>
              <a:buChar char="•"/>
            </a:pPr>
            <a:r>
              <a:rPr lang="nl-BE" sz="1700" b="0" i="0" strike="noStrike" cap="none" spc="0" baseline="0">
                <a:solidFill>
                  <a:srgbClr val="0F253F"/>
                </a:solidFill>
                <a:effectLst/>
                <a:latin typeface="Söhne"/>
                <a:ea typeface="Söhne"/>
                <a:cs typeface="Söhne"/>
              </a:rPr>
              <a:t> De begunstigde moet </a:t>
            </a:r>
            <a:r>
              <a:rPr lang="nl-BE" sz="1700" b="1" i="0" strike="noStrike" cap="none" spc="0" baseline="0">
                <a:solidFill>
                  <a:srgbClr val="0F253F"/>
                </a:solidFill>
                <a:effectLst/>
                <a:latin typeface="Söhne"/>
                <a:ea typeface="Söhne"/>
                <a:cs typeface="Söhne"/>
              </a:rPr>
              <a:t>een analytische of afzonderlijke boekhouding </a:t>
            </a:r>
            <a:r>
              <a:rPr lang="nl-BE" sz="1700" b="0" i="0" strike="noStrike" cap="none" spc="0" baseline="0">
                <a:solidFill>
                  <a:srgbClr val="0F253F"/>
                </a:solidFill>
                <a:effectLst/>
                <a:latin typeface="Söhne"/>
                <a:ea typeface="Söhne"/>
                <a:cs typeface="Söhne"/>
              </a:rPr>
              <a:t>bijhouden om de financieringen van het EFRO-project te kunnen volgen, zowel de binnenkomende (ontvangsten) als de uitgaande (uitgaven).</a:t>
            </a:r>
          </a:p>
          <a:p>
            <a:pPr lvl="1">
              <a:buFont typeface="Arial" pitchFamily="34" charset="0"/>
              <a:buChar char="•"/>
            </a:pPr>
            <a:r>
              <a:rPr lang="nl-BE" sz="1700" b="0" i="0" strike="noStrike" cap="none" spc="0" baseline="0">
                <a:solidFill>
                  <a:srgbClr val="0F253F"/>
                </a:solidFill>
                <a:effectLst/>
                <a:latin typeface="Söhne"/>
                <a:ea typeface="Söhne"/>
                <a:cs typeface="Söhne"/>
              </a:rPr>
              <a:t> Belang van het auditspoor en de traceerbaarheid van de uitgaven</a:t>
            </a:r>
          </a:p>
          <a:p>
            <a:pPr lvl="1">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Dubbele financiering </a:t>
            </a:r>
            <a:r>
              <a:rPr lang="nl-BE" sz="1700" b="0" i="0" strike="noStrike" cap="none" spc="0" baseline="0">
                <a:solidFill>
                  <a:srgbClr val="0F253F"/>
                </a:solidFill>
                <a:effectLst/>
                <a:latin typeface="Söhne"/>
                <a:ea typeface="Söhne"/>
                <a:cs typeface="Söhne"/>
              </a:rPr>
              <a:t>van de uitgaven controleren en vermijden</a:t>
            </a:r>
          </a:p>
          <a:p>
            <a:pPr lvl="1">
              <a:buFont typeface="Arial" pitchFamily="34" charset="0"/>
              <a:buChar char="•"/>
            </a:pPr>
            <a:r>
              <a:rPr lang="nl-BE" sz="1700" b="0" i="0" strike="noStrike" cap="none" spc="0" baseline="0">
                <a:solidFill>
                  <a:srgbClr val="0F253F"/>
                </a:solidFill>
                <a:effectLst/>
                <a:latin typeface="Söhne"/>
                <a:ea typeface="Söhne"/>
                <a:cs typeface="Söhne"/>
              </a:rPr>
              <a:t> Alle </a:t>
            </a:r>
            <a:r>
              <a:rPr lang="nl-BE" sz="1700" b="1" i="0" strike="noStrike" cap="none" spc="0" baseline="0">
                <a:solidFill>
                  <a:srgbClr val="0F253F"/>
                </a:solidFill>
                <a:effectLst/>
                <a:latin typeface="Söhne"/>
                <a:ea typeface="Söhne"/>
                <a:cs typeface="Söhne"/>
              </a:rPr>
              <a:t>ontvangsten en uitgaven moeten worden gedetailleerd</a:t>
            </a:r>
            <a:r>
              <a:rPr lang="nl-BE" sz="1700" b="0" i="0" strike="noStrike" cap="none" spc="0" baseline="0">
                <a:solidFill>
                  <a:srgbClr val="0F253F"/>
                </a:solidFill>
                <a:effectLst/>
                <a:latin typeface="Söhne"/>
                <a:ea typeface="Söhne"/>
                <a:cs typeface="Söhne"/>
              </a:rPr>
              <a:t>, en de originele facturen en originele betalingsbewijzen moeten beschikbaar zijn tijdens de controles op stukken en ter plaatse</a:t>
            </a:r>
          </a:p>
        </p:txBody>
      </p:sp>
    </p:spTree>
    <p:extLst>
      <p:ext uri="{BB962C8B-B14F-4D97-AF65-F5344CB8AC3E}">
        <p14:creationId xmlns:p14="http://schemas.microsoft.com/office/powerpoint/2010/main" val="220750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FFB6-2D3D-81FF-B361-239AC81EAD40}"/>
              </a:ext>
            </a:extLst>
          </p:cNvPr>
          <p:cNvSpPr>
            <a:spLocks noGrp="1"/>
          </p:cNvSpPr>
          <p:nvPr>
            <p:ph type="title"/>
          </p:nvPr>
        </p:nvSpPr>
        <p:spPr>
          <a:xfrm>
            <a:off x="392878" y="339502"/>
            <a:ext cx="8424936" cy="583574"/>
          </a:xfrm>
        </p:spPr>
        <p:txBody>
          <a:bodyPr>
            <a:normAutofit fontScale="90000"/>
          </a:bodyPr>
          <a:lstStyle/>
          <a:p>
            <a:r>
              <a:rPr lang="nl-BE" sz="2200" b="1" i="1" strike="noStrike" cap="none" spc="0" baseline="0">
                <a:solidFill>
                  <a:srgbClr val="595959"/>
                </a:solidFill>
                <a:effectLst/>
                <a:latin typeface="Arial"/>
                <a:ea typeface="Arial"/>
                <a:cs typeface="Arial"/>
              </a:rPr>
              <a:t>Controle- en auditinstanties</a:t>
            </a:r>
            <a:br>
              <a:rPr sz="2200"/>
            </a:br>
            <a:endParaRPr lang="en-BE" i="1">
              <a:solidFill>
                <a:schemeClr val="tx1">
                  <a:lumMod val="65000"/>
                  <a:lumOff val="35000"/>
                </a:schemeClr>
              </a:solidFill>
            </a:endParaRPr>
          </a:p>
        </p:txBody>
      </p:sp>
      <p:sp>
        <p:nvSpPr>
          <p:cNvPr id="3" name="Text Placeholder 2">
            <a:extLst>
              <a:ext uri="{FF2B5EF4-FFF2-40B4-BE49-F238E27FC236}">
                <a16:creationId xmlns:a16="http://schemas.microsoft.com/office/drawing/2014/main" id="{FC766C05-0A79-AC21-7570-AD5FCEB56931}"/>
              </a:ext>
            </a:extLst>
          </p:cNvPr>
          <p:cNvSpPr>
            <a:spLocks noGrp="1"/>
          </p:cNvSpPr>
          <p:nvPr>
            <p:ph type="body" sz="quarter" idx="10"/>
          </p:nvPr>
        </p:nvSpPr>
        <p:spPr/>
        <p:txBody>
          <a:bodyPr>
            <a:normAutofit lnSpcReduction="10000"/>
          </a:bodyPr>
          <a:lstStyle/>
          <a:p>
            <a:pPr lvl="1">
              <a:buFont typeface="Arial" pitchFamily="34" charset="0"/>
              <a:buChar char="•"/>
            </a:pPr>
            <a:r>
              <a:rPr lang="nl-BE" sz="2000" b="0" i="0" strike="noStrike" cap="none" spc="0" baseline="0">
                <a:solidFill>
                  <a:srgbClr val="374151"/>
                </a:solidFill>
                <a:effectLst/>
                <a:latin typeface="Söhne"/>
                <a:ea typeface="Söhne"/>
                <a:cs typeface="Söhne"/>
              </a:rPr>
              <a:t> Controles en audits, op stukken en ter plaatse, om de correcte aanwending van de fondsen na te gaan:</a:t>
            </a:r>
          </a:p>
          <a:p>
            <a:pPr lvl="2" indent="0"/>
            <a:r>
              <a:rPr lang="nl-BE" sz="2000" b="0" i="0" strike="noStrike" cap="none" spc="0" baseline="0">
                <a:solidFill>
                  <a:srgbClr val="374151"/>
                </a:solidFill>
                <a:effectLst/>
                <a:latin typeface="Söhne"/>
                <a:ea typeface="Söhne"/>
                <a:cs typeface="Söhne"/>
              </a:rPr>
              <a:t>- de beheersautoriteit (directie EFRO)</a:t>
            </a:r>
          </a:p>
          <a:p>
            <a:pPr lvl="2" indent="0"/>
            <a:r>
              <a:rPr lang="nl-BE" sz="2000" b="0" i="0" strike="noStrike" cap="none" spc="0" baseline="0">
                <a:solidFill>
                  <a:srgbClr val="374151"/>
                </a:solidFill>
                <a:effectLst/>
                <a:latin typeface="Söhne"/>
                <a:ea typeface="Söhne"/>
                <a:cs typeface="Söhne"/>
              </a:rPr>
              <a:t>- de auditautoriteit (Auditcel van de Inspectie van Financiën (ACIF))</a:t>
            </a:r>
          </a:p>
          <a:p>
            <a:pPr lvl="2" indent="0"/>
            <a:r>
              <a:rPr lang="nl-BE" sz="2000" b="1" i="0" strike="noStrike" cap="none" spc="0" baseline="0">
                <a:solidFill>
                  <a:srgbClr val="374151"/>
                </a:solidFill>
                <a:effectLst/>
                <a:latin typeface="Söhne"/>
                <a:ea typeface="Söhne"/>
                <a:cs typeface="Söhne"/>
              </a:rPr>
              <a:t>- </a:t>
            </a:r>
            <a:r>
              <a:rPr lang="nl-BE" sz="2000" b="0" i="0" strike="noStrike" cap="none" spc="0" baseline="0">
                <a:solidFill>
                  <a:srgbClr val="374151"/>
                </a:solidFill>
                <a:effectLst/>
                <a:latin typeface="Söhne"/>
                <a:ea typeface="Söhne"/>
                <a:cs typeface="Söhne"/>
              </a:rPr>
              <a:t>Europese instanties zoals de Europese Commissie, OLAF, het Europees Openbaar Ministerie en de Europese Rekenkamer</a:t>
            </a:r>
          </a:p>
          <a:p>
            <a:pPr lvl="2" indent="0"/>
            <a:endParaRPr lang="fr-BE" b="0" i="0">
              <a:solidFill>
                <a:srgbClr val="374151"/>
              </a:solidFill>
              <a:effectLst/>
              <a:latin typeface="Söhne"/>
            </a:endParaRPr>
          </a:p>
          <a:p>
            <a:pPr lvl="1">
              <a:buFont typeface="Arial" pitchFamily="34" charset="0"/>
              <a:buChar char="•"/>
            </a:pPr>
            <a:r>
              <a:rPr lang="nl-BE" sz="2000" b="0" i="0" strike="noStrike" cap="none" spc="0" baseline="0">
                <a:solidFill>
                  <a:srgbClr val="374151"/>
                </a:solidFill>
                <a:effectLst/>
                <a:latin typeface="Söhne"/>
                <a:ea typeface="Söhne"/>
                <a:cs typeface="Söhne"/>
              </a:rPr>
              <a:t> Al deze autoriteiten moeten toegang hebben tot de documenten die betrekking hebben op door het EFRO gefinancierde uitgaven</a:t>
            </a:r>
          </a:p>
        </p:txBody>
      </p:sp>
    </p:spTree>
    <p:extLst>
      <p:ext uri="{BB962C8B-B14F-4D97-AF65-F5344CB8AC3E}">
        <p14:creationId xmlns:p14="http://schemas.microsoft.com/office/powerpoint/2010/main" val="3669410845"/>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customXml/itemProps2.xml><?xml version="1.0" encoding="utf-8"?>
<ds:datastoreItem xmlns:ds="http://schemas.openxmlformats.org/officeDocument/2006/customXml" ds:itemID="{390BA248-8733-4239-94A0-E9D147687AF1}">
  <ds:schemaRefs>
    <ds:schemaRef ds:uri="http://schemas.microsoft.com/sharepoint/v3/contenttype/forms"/>
  </ds:schemaRefs>
</ds:datastoreItem>
</file>

<file path=customXml/itemProps3.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5900</TotalTime>
  <Words>1857</Words>
  <Application>Microsoft Office PowerPoint</Application>
  <PresentationFormat>Affichage à l'écran (16:9)</PresentationFormat>
  <Paragraphs>186</Paragraphs>
  <Slides>23</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Aller Light</vt:lpstr>
      <vt:lpstr>Arial</vt:lpstr>
      <vt:lpstr>Calibri</vt:lpstr>
      <vt:lpstr>Courier New</vt:lpstr>
      <vt:lpstr>Söhne</vt:lpstr>
      <vt:lpstr>Times New Roman</vt:lpstr>
      <vt:lpstr>Wingdings</vt:lpstr>
      <vt:lpstr>Thème Office</vt:lpstr>
      <vt:lpstr>Présentation PowerPoint</vt:lpstr>
      <vt:lpstr>Introduction / Inleiding</vt:lpstr>
      <vt:lpstr>Programme de la matinée</vt:lpstr>
      <vt:lpstr>GESTIONNAIRES DIRECTION FEDER PROJECTBEHEERDERS DIRECTIE EFRO  Objectifs spécifiques (OS) PROJETS SELECTIONNES Specifieke doelstellingen (SD) GESELECTEERDE PROJECTEN </vt:lpstr>
      <vt:lpstr>Inleiding</vt:lpstr>
      <vt:lpstr>Fasen na de selectie van een project</vt:lpstr>
      <vt:lpstr>Fasen na de selectie van een project</vt:lpstr>
      <vt:lpstr>Begeleidingscomité</vt:lpstr>
      <vt:lpstr>Rapportering</vt:lpstr>
      <vt:lpstr>Duurzaamheid en rapportering</vt:lpstr>
      <vt:lpstr>Work packages &amp; deliverables</vt:lpstr>
      <vt:lpstr>Indicatoren</vt:lpstr>
      <vt:lpstr>Indicatoren (rapportering)</vt:lpstr>
      <vt:lpstr>Uitbetaling van de subsidie</vt:lpstr>
      <vt:lpstr>Verantwoording van de uitgaven / van de betalingsverzoeken</vt:lpstr>
      <vt:lpstr>Verantwoording van de uitgaven / van de betalingsverzoeken  Investeringsuitgaven</vt:lpstr>
      <vt:lpstr>Verantwoording van de uitgaven / van de betalingsverzoeken  Personeelskosten</vt:lpstr>
      <vt:lpstr>Verantwoording van de uitgaven / betalingsaanvragen</vt:lpstr>
      <vt:lpstr>Aankopen / verantwoording van gebouwen en terreinen</vt:lpstr>
      <vt:lpstr>Bijdragen in natura</vt:lpstr>
      <vt:lpstr>Controle en bewaring van de stukken</vt:lpstr>
      <vt:lpstr>Boekhouding</vt:lpstr>
      <vt:lpstr>Controle- en auditinstanties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CRABEELS Clara</cp:lastModifiedBy>
  <cp:revision>246</cp:revision>
  <cp:lastPrinted>2024-04-15T08:45:11Z</cp:lastPrinted>
  <dcterms:created xsi:type="dcterms:W3CDTF">2013-10-17T10:19:39Z</dcterms:created>
  <dcterms:modified xsi:type="dcterms:W3CDTF">2024-10-08T20:48:29Z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